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6858000" cy="9144000"/>
  <p:embeddedFontLst>
    <p:embeddedFont>
      <p:font typeface="Bilbo" panose="020B0604020202020204" charset="0"/>
      <p:regular r:id="rId26"/>
    </p:embeddedFont>
    <p:embeddedFont>
      <p:font typeface="Comic Sans MS" panose="030F0702030302020204" pitchFamily="66"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‹N›</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824c525c9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4824c525c9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g24824c525c9_0_1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12</a:t>
            </a:fld>
            <a:endParaRPr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4824c525c9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4824c525c9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24824c525c9_0_3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13</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824c525c9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824c525c9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24824c525c9_0_3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14</a:t>
            </a:fld>
            <a:endParaRPr sz="14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824c525c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4824c525c9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24824c525c9_0_4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824c525c9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4824c525c9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24824c525c9_0_5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4824c525c9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4824c525c9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24824c525c9_0_6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17</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824c525c9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4824c525c9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24824c525c9_0_6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18</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4824c525c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4824c525c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g24824c525c9_1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19</a:t>
            </a:fld>
            <a:endParaRPr sz="14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824c525c9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824c525c9_1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24824c525c9_1_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20</a:t>
            </a:fld>
            <a:endParaRPr sz="14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4824c525c9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4824c525c9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24824c525c9_1_2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21</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4824c525c9_1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4824c525c9_1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4824c525c9_1_3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22</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4a1ec174f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4a1ec174f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g24a1ec174f5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3</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7" name="Google Shape;11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914400" y="2057400"/>
            <a:ext cx="7721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1625600" y="3886200"/>
            <a:ext cx="6400800" cy="17716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22" name="Google Shape;22;p2"/>
          <p:cNvSpPr txBox="1">
            <a:spLocks noGrp="1"/>
          </p:cNvSpPr>
          <p:nvPr>
            <p:ph type="dt" idx="10"/>
          </p:nvPr>
        </p:nvSpPr>
        <p:spPr>
          <a:xfrm>
            <a:off x="1084262" y="60960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3522662" y="60960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6951662" y="60960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 name="Google Shape;88;p12"/>
          <p:cNvSpPr txBox="1">
            <a:spLocks noGrp="1"/>
          </p:cNvSpPr>
          <p:nvPr>
            <p:ph type="body" idx="1"/>
          </p:nvPr>
        </p:nvSpPr>
        <p:spPr>
          <a:xfrm rot="5400000">
            <a:off x="2819400" y="0"/>
            <a:ext cx="4114800" cy="7620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2"/>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rot="5400000">
            <a:off x="4991100" y="2171700"/>
            <a:ext cx="5486400" cy="1905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13"/>
          <p:cNvSpPr txBox="1">
            <a:spLocks noGrp="1"/>
          </p:cNvSpPr>
          <p:nvPr>
            <p:ph type="body" idx="1"/>
          </p:nvPr>
        </p:nvSpPr>
        <p:spPr>
          <a:xfrm rot="5400000">
            <a:off x="1104900" y="342900"/>
            <a:ext cx="5486400" cy="5562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3"/>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4"/>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5"/>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1066800" y="1752600"/>
            <a:ext cx="37338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9" name="Google Shape;49;p6"/>
          <p:cNvSpPr txBox="1">
            <a:spLocks noGrp="1"/>
          </p:cNvSpPr>
          <p:nvPr>
            <p:ph type="body" idx="2"/>
          </p:nvPr>
        </p:nvSpPr>
        <p:spPr>
          <a:xfrm>
            <a:off x="4953000" y="1752600"/>
            <a:ext cx="37338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50" name="Google Shape;50;p6"/>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56" name="Google Shape;56;p7"/>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62" name="Google Shape;6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63" name="Google Shape;6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64" name="Google Shape;6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65" name="Google Shape;65;p8"/>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68"/>
        <p:cNvGrpSpPr/>
        <p:nvPr/>
      </p:nvGrpSpPr>
      <p:grpSpPr>
        <a:xfrm>
          <a:off x="0" y="0"/>
          <a:ext cx="0" cy="0"/>
          <a:chOff x="0" y="0"/>
          <a:chExt cx="0" cy="0"/>
        </a:xfrm>
      </p:grpSpPr>
      <p:sp>
        <p:nvSpPr>
          <p:cNvPr id="69" name="Google Shape;69;p9"/>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75" name="Google Shape;75;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76" name="Google Shape;76;p10"/>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1"/>
          <p:cNvSpPr>
            <a:spLocks noGrp="1"/>
          </p:cNvSpPr>
          <p:nvPr>
            <p:ph type="pic" idx="2"/>
          </p:nvPr>
        </p:nvSpPr>
        <p:spPr>
          <a:xfrm>
            <a:off x="1792288" y="612775"/>
            <a:ext cx="5486400" cy="4114800"/>
          </a:xfrm>
          <a:prstGeom prst="rect">
            <a:avLst/>
          </a:prstGeom>
          <a:noFill/>
          <a:ln>
            <a:noFill/>
          </a:ln>
        </p:spPr>
      </p:sp>
      <p:sp>
        <p:nvSpPr>
          <p:cNvPr id="82" name="Google Shape;82;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83" name="Google Shape;83;p11"/>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9"/>
        <p:cNvGrpSpPr/>
        <p:nvPr/>
      </p:nvGrpSpPr>
      <p:grpSpPr>
        <a:xfrm>
          <a:off x="0" y="0"/>
          <a:ext cx="0" cy="0"/>
          <a:chOff x="0" y="0"/>
          <a:chExt cx="0" cy="0"/>
        </a:xfrm>
      </p:grpSpPr>
      <p:sp>
        <p:nvSpPr>
          <p:cNvPr id="10" name="Google Shape;10;p1" descr="Canvas"/>
          <p:cNvSpPr txBox="1"/>
          <p:nvPr/>
        </p:nvSpPr>
        <p:spPr>
          <a:xfrm>
            <a:off x="528637" y="201612"/>
            <a:ext cx="8397875" cy="6467475"/>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1" name="Google Shape;11;p1" descr="minispir"/>
          <p:cNvPicPr preferRelativeResize="0"/>
          <p:nvPr/>
        </p:nvPicPr>
        <p:blipFill rotWithShape="1">
          <a:blip r:embed="rId4">
            <a:alphaModFix/>
          </a:blip>
          <a:srcRect/>
          <a:stretch/>
        </p:blipFill>
        <p:spPr>
          <a:xfrm>
            <a:off x="0" y="50800"/>
            <a:ext cx="1181100" cy="4286250"/>
          </a:xfrm>
          <a:prstGeom prst="rect">
            <a:avLst/>
          </a:prstGeom>
          <a:noFill/>
          <a:ln>
            <a:noFill/>
          </a:ln>
        </p:spPr>
      </p:pic>
      <p:sp>
        <p:nvSpPr>
          <p:cNvPr id="12" name="Google Shape;12;p1" descr="Canvas"/>
          <p:cNvSpPr txBox="1"/>
          <p:nvPr/>
        </p:nvSpPr>
        <p:spPr>
          <a:xfrm>
            <a:off x="596900" y="4130675"/>
            <a:ext cx="1041400" cy="457200"/>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3" name="Google Shape;13;p1" descr="minispir"/>
          <p:cNvPicPr preferRelativeResize="0"/>
          <p:nvPr/>
        </p:nvPicPr>
        <p:blipFill rotWithShape="1">
          <a:blip r:embed="rId4">
            <a:alphaModFix/>
          </a:blip>
          <a:srcRect t="39999"/>
          <a:stretch/>
        </p:blipFill>
        <p:spPr>
          <a:xfrm>
            <a:off x="0" y="4222750"/>
            <a:ext cx="1181100" cy="2571750"/>
          </a:xfrm>
          <a:prstGeom prst="rect">
            <a:avLst/>
          </a:prstGeom>
          <a:noFill/>
          <a:ln>
            <a:noFill/>
          </a:ln>
        </p:spPr>
      </p:pic>
      <p:sp>
        <p:nvSpPr>
          <p:cNvPr id="14" name="Google Shape;14;p1"/>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5" name="Google Shape;15;p1"/>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6" name="Google Shape;16;p1"/>
          <p:cNvSpPr txBox="1">
            <a:spLocks noGrp="1"/>
          </p:cNvSpPr>
          <p:nvPr>
            <p:ph type="dt" idx="10"/>
          </p:nvPr>
        </p:nvSpPr>
        <p:spPr>
          <a:xfrm>
            <a:off x="1084262" y="60960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7" name="Google Shape;17;p1"/>
          <p:cNvSpPr txBox="1">
            <a:spLocks noGrp="1"/>
          </p:cNvSpPr>
          <p:nvPr>
            <p:ph type="ftr" idx="11"/>
          </p:nvPr>
        </p:nvSpPr>
        <p:spPr>
          <a:xfrm>
            <a:off x="3522662" y="60960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1"/>
          <p:cNvSpPr txBox="1">
            <a:spLocks noGrp="1"/>
          </p:cNvSpPr>
          <p:nvPr>
            <p:ph type="sldNum" idx="12"/>
          </p:nvPr>
        </p:nvSpPr>
        <p:spPr>
          <a:xfrm>
            <a:off x="6951662" y="60960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25"/>
        <p:cNvGrpSpPr/>
        <p:nvPr/>
      </p:nvGrpSpPr>
      <p:grpSpPr>
        <a:xfrm>
          <a:off x="0" y="0"/>
          <a:ext cx="0" cy="0"/>
          <a:chOff x="0" y="0"/>
          <a:chExt cx="0" cy="0"/>
        </a:xfrm>
      </p:grpSpPr>
      <p:sp>
        <p:nvSpPr>
          <p:cNvPr id="26" name="Google Shape;26;p3"/>
          <p:cNvSpPr txBox="1"/>
          <p:nvPr/>
        </p:nvSpPr>
        <p:spPr>
          <a:xfrm>
            <a:off x="609600" y="228600"/>
            <a:ext cx="8239125" cy="6391275"/>
          </a:xfrm>
          <a:prstGeom prst="rect">
            <a:avLst/>
          </a:prstGeom>
          <a:solidFill>
            <a:srgbClr val="EDE7E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cxnSp>
        <p:nvCxnSpPr>
          <p:cNvPr id="27" name="Google Shape;27;p3"/>
          <p:cNvCxnSpPr/>
          <p:nvPr/>
        </p:nvCxnSpPr>
        <p:spPr>
          <a:xfrm>
            <a:off x="1016000" y="1600200"/>
            <a:ext cx="7670800" cy="0"/>
          </a:xfrm>
          <a:prstGeom prst="straightConnector1">
            <a:avLst/>
          </a:prstGeom>
          <a:noFill/>
          <a:ln w="9525" cap="flat" cmpd="sng">
            <a:solidFill>
              <a:schemeClr val="lt2"/>
            </a:solidFill>
            <a:prstDash val="solid"/>
            <a:miter lim="800000"/>
            <a:headEnd type="none" w="med" len="med"/>
            <a:tailEnd type="none" w="med" len="med"/>
          </a:ln>
        </p:spPr>
      </p:cxnSp>
      <p:pic>
        <p:nvPicPr>
          <p:cNvPr id="28" name="Google Shape;28;p3" descr="minispir"/>
          <p:cNvPicPr preferRelativeResize="0"/>
          <p:nvPr/>
        </p:nvPicPr>
        <p:blipFill rotWithShape="1">
          <a:blip r:embed="rId12">
            <a:alphaModFix/>
          </a:blip>
          <a:srcRect b="5332"/>
          <a:stretch/>
        </p:blipFill>
        <p:spPr>
          <a:xfrm>
            <a:off x="0" y="50800"/>
            <a:ext cx="1181100" cy="4057650"/>
          </a:xfrm>
          <a:prstGeom prst="rect">
            <a:avLst/>
          </a:prstGeom>
          <a:noFill/>
          <a:ln>
            <a:noFill/>
          </a:ln>
        </p:spPr>
      </p:pic>
      <p:pic>
        <p:nvPicPr>
          <p:cNvPr id="29" name="Google Shape;29;p3" descr="minispir"/>
          <p:cNvPicPr preferRelativeResize="0"/>
          <p:nvPr/>
        </p:nvPicPr>
        <p:blipFill rotWithShape="1">
          <a:blip r:embed="rId12">
            <a:alphaModFix/>
          </a:blip>
          <a:srcRect t="39999"/>
          <a:stretch/>
        </p:blipFill>
        <p:spPr>
          <a:xfrm>
            <a:off x="0" y="4222750"/>
            <a:ext cx="1181100" cy="2571750"/>
          </a:xfrm>
          <a:prstGeom prst="rect">
            <a:avLst/>
          </a:prstGeom>
          <a:noFill/>
          <a:ln>
            <a:noFill/>
          </a:ln>
        </p:spPr>
      </p:pic>
      <p:sp>
        <p:nvSpPr>
          <p:cNvPr id="30" name="Google Shape;30;p3"/>
          <p:cNvSpPr txBox="1">
            <a:spLocks noGrp="1"/>
          </p:cNvSpPr>
          <p:nvPr>
            <p:ph type="title"/>
          </p:nvPr>
        </p:nvSpPr>
        <p:spPr>
          <a:xfrm>
            <a:off x="1066800" y="381000"/>
            <a:ext cx="76200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31" name="Google Shape;31;p3"/>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2" name="Google Shape;32;p3"/>
          <p:cNvSpPr txBox="1">
            <a:spLocks noGrp="1"/>
          </p:cNvSpPr>
          <p:nvPr>
            <p:ph type="dt" idx="10"/>
          </p:nvPr>
        </p:nvSpPr>
        <p:spPr>
          <a:xfrm>
            <a:off x="1014412" y="6107112"/>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3"/>
          <p:cNvSpPr txBox="1">
            <a:spLocks noGrp="1"/>
          </p:cNvSpPr>
          <p:nvPr>
            <p:ph type="ftr" idx="11"/>
          </p:nvPr>
        </p:nvSpPr>
        <p:spPr>
          <a:xfrm>
            <a:off x="3452812" y="6107112"/>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4" name="Google Shape;34;p3"/>
          <p:cNvSpPr txBox="1">
            <a:spLocks noGrp="1"/>
          </p:cNvSpPr>
          <p:nvPr>
            <p:ph type="sldNum" idx="12"/>
          </p:nvPr>
        </p:nvSpPr>
        <p:spPr>
          <a:xfrm>
            <a:off x="6881812" y="6107112"/>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‹N›</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s://www.open-minds.it/blog/storytelling-the-queens-hat/?fbclid=IwAR3kz_Cx3NI7I2AvKtnbP3pGlubT_GRz55r3AEHawpdOO7qhVTG-hKKVkRM"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01"/>
        <p:cNvGrpSpPr/>
        <p:nvPr/>
      </p:nvGrpSpPr>
      <p:grpSpPr>
        <a:xfrm>
          <a:off x="0" y="0"/>
          <a:ext cx="0" cy="0"/>
          <a:chOff x="0" y="0"/>
          <a:chExt cx="0" cy="0"/>
        </a:xfrm>
      </p:grpSpPr>
      <p:sp>
        <p:nvSpPr>
          <p:cNvPr id="102" name="Google Shape;102;p14"/>
          <p:cNvSpPr txBox="1">
            <a:spLocks noGrp="1"/>
          </p:cNvSpPr>
          <p:nvPr>
            <p:ph type="body" idx="1"/>
          </p:nvPr>
        </p:nvSpPr>
        <p:spPr>
          <a:xfrm>
            <a:off x="1908175" y="447075"/>
            <a:ext cx="5904000" cy="6016200"/>
          </a:xfrm>
          <a:prstGeom prst="rect">
            <a:avLst/>
          </a:prstGeom>
          <a:noFill/>
          <a:ln>
            <a:noFill/>
          </a:ln>
        </p:spPr>
        <p:txBody>
          <a:bodyPr spcFirstLastPara="1" wrap="square" lIns="91425" tIns="45700" rIns="91425" bIns="45700" anchor="t" anchorCtr="0">
            <a:noAutofit/>
          </a:bodyPr>
          <a:lstStyle/>
          <a:p>
            <a:pPr marL="342900" lvl="0" indent="-342900" algn="ctr" rtl="0">
              <a:lnSpc>
                <a:spcPct val="80000"/>
              </a:lnSpc>
              <a:spcBef>
                <a:spcPts val="0"/>
              </a:spcBef>
              <a:spcAft>
                <a:spcPts val="0"/>
              </a:spcAft>
              <a:buClr>
                <a:schemeClr val="dk1"/>
              </a:buClr>
              <a:buSzPts val="4800"/>
              <a:buFont typeface="Bilbo"/>
              <a:buNone/>
            </a:pPr>
            <a:r>
              <a:rPr lang="en-US" sz="4800" b="1">
                <a:latin typeface="Bilbo"/>
                <a:ea typeface="Bilbo"/>
                <a:cs typeface="Bilbo"/>
                <a:sym typeface="Bilbo"/>
              </a:rPr>
              <a:t>A CLIL PROJECT: </a:t>
            </a:r>
            <a:endParaRPr sz="4800" b="1">
              <a:latin typeface="Bilbo"/>
              <a:ea typeface="Bilbo"/>
              <a:cs typeface="Bilbo"/>
              <a:sym typeface="Bilbo"/>
            </a:endParaRPr>
          </a:p>
          <a:p>
            <a:pPr marL="342900" lvl="0" indent="-342900" algn="ctr" rtl="0">
              <a:lnSpc>
                <a:spcPct val="80000"/>
              </a:lnSpc>
              <a:spcBef>
                <a:spcPts val="0"/>
              </a:spcBef>
              <a:spcAft>
                <a:spcPts val="0"/>
              </a:spcAft>
              <a:buClr>
                <a:schemeClr val="dk1"/>
              </a:buClr>
              <a:buSzPts val="4800"/>
              <a:buFont typeface="Bilbo"/>
              <a:buNone/>
            </a:pPr>
            <a:r>
              <a:rPr lang="en-US" sz="4800" b="1">
                <a:latin typeface="Bilbo"/>
                <a:ea typeface="Bilbo"/>
                <a:cs typeface="Bilbo"/>
                <a:sym typeface="Bilbo"/>
              </a:rPr>
              <a:t>“THE QUEEN’S HAT”: PLESSI DI CHIUSI DELLA VERNA</a:t>
            </a:r>
            <a:endParaRPr sz="4800" b="1">
              <a:latin typeface="Bilbo"/>
              <a:ea typeface="Bilbo"/>
              <a:cs typeface="Bilbo"/>
              <a:sym typeface="Bilbo"/>
            </a:endParaRPr>
          </a:p>
          <a:p>
            <a:pPr marL="342900" lvl="0" indent="-342900" algn="ctr" rtl="0">
              <a:lnSpc>
                <a:spcPct val="80000"/>
              </a:lnSpc>
              <a:spcBef>
                <a:spcPts val="960"/>
              </a:spcBef>
              <a:spcAft>
                <a:spcPts val="0"/>
              </a:spcAft>
              <a:buClr>
                <a:schemeClr val="dk1"/>
              </a:buClr>
              <a:buSzPts val="4800"/>
              <a:buFont typeface="Bilbo"/>
              <a:buNone/>
            </a:pPr>
            <a:r>
              <a:rPr lang="en-US" sz="4800" b="1">
                <a:latin typeface="Bilbo"/>
                <a:ea typeface="Bilbo"/>
                <a:cs typeface="Bilbo"/>
                <a:sym typeface="Bilbo"/>
              </a:rPr>
              <a:t>E RASSINA </a:t>
            </a:r>
            <a:endParaRPr sz="4800" b="1">
              <a:latin typeface="Bilbo"/>
              <a:ea typeface="Bilbo"/>
              <a:cs typeface="Bilbo"/>
              <a:sym typeface="Bilbo"/>
            </a:endParaRPr>
          </a:p>
          <a:p>
            <a:pPr marL="342900" lvl="0" indent="-342900" algn="ctr" rtl="0">
              <a:lnSpc>
                <a:spcPct val="80000"/>
              </a:lnSpc>
              <a:spcBef>
                <a:spcPts val="960"/>
              </a:spcBef>
              <a:spcAft>
                <a:spcPts val="0"/>
              </a:spcAft>
              <a:buClr>
                <a:schemeClr val="dk1"/>
              </a:buClr>
              <a:buSzPts val="4800"/>
              <a:buFont typeface="Bilbo"/>
              <a:buNone/>
            </a:pPr>
            <a:r>
              <a:rPr lang="en-US" sz="4800" b="1">
                <a:latin typeface="Bilbo"/>
                <a:ea typeface="Bilbo"/>
                <a:cs typeface="Bilbo"/>
                <a:sym typeface="Bilbo"/>
              </a:rPr>
              <a:t>CLASSE IV</a:t>
            </a:r>
            <a:endParaRPr sz="4800" b="1">
              <a:latin typeface="Bilbo"/>
              <a:ea typeface="Bilbo"/>
              <a:cs typeface="Bilbo"/>
              <a:sym typeface="Bilbo"/>
            </a:endParaRPr>
          </a:p>
          <a:p>
            <a:pPr marL="342900" lvl="0" indent="-342900" algn="ctr" rtl="0">
              <a:lnSpc>
                <a:spcPct val="80000"/>
              </a:lnSpc>
              <a:spcBef>
                <a:spcPts val="960"/>
              </a:spcBef>
              <a:spcAft>
                <a:spcPts val="0"/>
              </a:spcAft>
              <a:buClr>
                <a:schemeClr val="dk1"/>
              </a:buClr>
              <a:buSzPts val="4800"/>
              <a:buFont typeface="Bilbo"/>
              <a:buNone/>
            </a:pPr>
            <a:r>
              <a:rPr lang="en-US" sz="4800" b="1" i="0" u="none">
                <a:solidFill>
                  <a:schemeClr val="dk1"/>
                </a:solidFill>
                <a:latin typeface="Bilbo"/>
                <a:ea typeface="Bilbo"/>
                <a:cs typeface="Bilbo"/>
                <a:sym typeface="Bilbo"/>
              </a:rPr>
              <a:t>Anno scolastico </a:t>
            </a:r>
            <a:r>
              <a:rPr lang="en-US" sz="4800" b="1">
                <a:latin typeface="Bilbo"/>
                <a:ea typeface="Bilbo"/>
                <a:cs typeface="Bilbo"/>
                <a:sym typeface="Bilbo"/>
              </a:rPr>
              <a:t>2022/23</a:t>
            </a:r>
            <a:endParaRPr sz="4800" b="1">
              <a:latin typeface="Bilbo"/>
              <a:ea typeface="Bilbo"/>
              <a:cs typeface="Bilbo"/>
              <a:sym typeface="Bilbo"/>
            </a:endParaRPr>
          </a:p>
          <a:p>
            <a:pPr marL="342900" lvl="0" indent="-342900" algn="ctr" rtl="0">
              <a:lnSpc>
                <a:spcPct val="80000"/>
              </a:lnSpc>
              <a:spcBef>
                <a:spcPts val="960"/>
              </a:spcBef>
              <a:spcAft>
                <a:spcPts val="0"/>
              </a:spcAft>
              <a:buClr>
                <a:schemeClr val="dk1"/>
              </a:buClr>
              <a:buSzPts val="4800"/>
              <a:buFont typeface="Bilbo"/>
              <a:buNone/>
            </a:pPr>
            <a:r>
              <a:rPr lang="en-US" sz="4800" b="1">
                <a:latin typeface="Bilbo"/>
                <a:ea typeface="Bilbo"/>
                <a:cs typeface="Bilbo"/>
                <a:sym typeface="Bilbo"/>
              </a:rPr>
              <a:t>ins.Tiziana Dulcetti e Flora Nardone</a:t>
            </a:r>
            <a:endParaRPr sz="4800" b="1">
              <a:latin typeface="Bilbo"/>
              <a:ea typeface="Bilbo"/>
              <a:cs typeface="Bilbo"/>
              <a:sym typeface="Bilbo"/>
            </a:endParaRPr>
          </a:p>
          <a:p>
            <a:pPr marL="342900" lvl="0" indent="-342900" algn="ctr" rtl="0">
              <a:lnSpc>
                <a:spcPct val="80000"/>
              </a:lnSpc>
              <a:spcBef>
                <a:spcPts val="800"/>
              </a:spcBef>
              <a:spcAft>
                <a:spcPts val="0"/>
              </a:spcAft>
              <a:buClr>
                <a:schemeClr val="dk1"/>
              </a:buClr>
              <a:buSzPts val="4000"/>
              <a:buFont typeface="Bilbo"/>
              <a:buNone/>
            </a:pPr>
            <a:endParaRPr/>
          </a:p>
          <a:p>
            <a:pPr marL="342900" lvl="0" indent="-342900" algn="ctr" rtl="0">
              <a:lnSpc>
                <a:spcPct val="80000"/>
              </a:lnSpc>
              <a:spcBef>
                <a:spcPts val="800"/>
              </a:spcBef>
              <a:spcAft>
                <a:spcPts val="0"/>
              </a:spcAft>
              <a:buClr>
                <a:schemeClr val="dk1"/>
              </a:buClr>
              <a:buSzPts val="4000"/>
              <a:buFont typeface="Times New Roman"/>
              <a:buNone/>
            </a:pPr>
            <a:endParaRPr sz="4000" b="1" i="0" u="none">
              <a:solidFill>
                <a:schemeClr val="dk1"/>
              </a:solidFill>
              <a:latin typeface="Bilbo"/>
              <a:ea typeface="Bilbo"/>
              <a:cs typeface="Bilbo"/>
              <a:sym typeface="Bilbo"/>
            </a:endParaRPr>
          </a:p>
          <a:p>
            <a:pPr marL="342900" lvl="0" indent="-342900" algn="ctr" rtl="0">
              <a:lnSpc>
                <a:spcPct val="80000"/>
              </a:lnSpc>
              <a:spcBef>
                <a:spcPts val="800"/>
              </a:spcBef>
              <a:spcAft>
                <a:spcPts val="0"/>
              </a:spcAft>
              <a:buClr>
                <a:schemeClr val="dk1"/>
              </a:buClr>
              <a:buSzPts val="4000"/>
              <a:buFont typeface="Bilbo"/>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1066800" y="322900"/>
            <a:ext cx="7620000" cy="142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Bilbo"/>
              <a:buNone/>
            </a:pPr>
            <a:br>
              <a:rPr lang="en-US" sz="2800" b="0" i="0" u="none">
                <a:solidFill>
                  <a:schemeClr val="dk2"/>
                </a:solidFill>
                <a:latin typeface="Bilbo"/>
                <a:ea typeface="Bilbo"/>
                <a:cs typeface="Bilbo"/>
                <a:sym typeface="Bilbo"/>
              </a:rPr>
            </a:br>
            <a:r>
              <a:rPr lang="en-US" sz="2800" b="1" i="0" u="none">
                <a:solidFill>
                  <a:schemeClr val="dk2"/>
                </a:solidFill>
                <a:latin typeface="Bilbo"/>
                <a:ea typeface="Bilbo"/>
                <a:cs typeface="Bilbo"/>
                <a:sym typeface="Bilbo"/>
              </a:rPr>
              <a:t>A NICE SONG AND</a:t>
            </a:r>
            <a:r>
              <a:rPr lang="en-US" sz="2800" b="0" i="0" u="none">
                <a:solidFill>
                  <a:schemeClr val="dk2"/>
                </a:solidFill>
                <a:latin typeface="Bilbo"/>
                <a:ea typeface="Bilbo"/>
                <a:cs typeface="Bilbo"/>
                <a:sym typeface="Bilbo"/>
              </a:rPr>
              <a:t> </a:t>
            </a:r>
            <a:r>
              <a:rPr lang="en-US" sz="3100" b="1">
                <a:latin typeface="Bilbo"/>
                <a:ea typeface="Bilbo"/>
                <a:cs typeface="Bilbo"/>
                <a:sym typeface="Bilbo"/>
              </a:rPr>
              <a:t>THE MAP OF LONDON</a:t>
            </a:r>
            <a:endParaRPr sz="4700" b="1"/>
          </a:p>
        </p:txBody>
      </p:sp>
      <p:sp>
        <p:nvSpPr>
          <p:cNvPr id="160" name="Google Shape;160;p23"/>
          <p:cNvSpPr txBox="1">
            <a:spLocks noGrp="1"/>
          </p:cNvSpPr>
          <p:nvPr>
            <p:ph type="body" idx="1"/>
          </p:nvPr>
        </p:nvSpPr>
        <p:spPr>
          <a:xfrm>
            <a:off x="1066800" y="1752600"/>
            <a:ext cx="7620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400"/>
              </a:spcBef>
              <a:spcAft>
                <a:spcPts val="0"/>
              </a:spcAft>
              <a:buClr>
                <a:schemeClr val="dk1"/>
              </a:buClr>
              <a:buSzPts val="2000"/>
              <a:buFont typeface="Bilbo"/>
              <a:buNone/>
            </a:pPr>
            <a:endParaRPr/>
          </a:p>
          <a:p>
            <a:pPr marL="342900" lvl="0" indent="-215900" algn="l" rtl="0">
              <a:spcBef>
                <a:spcPts val="400"/>
              </a:spcBef>
              <a:spcAft>
                <a:spcPts val="0"/>
              </a:spcAft>
              <a:buClr>
                <a:schemeClr val="dk1"/>
              </a:buClr>
              <a:buSzPts val="2000"/>
              <a:buFont typeface="Times New Roman"/>
              <a:buNone/>
            </a:pPr>
            <a:endParaRPr sz="2000" b="0" i="0" u="none">
              <a:solidFill>
                <a:schemeClr val="dk1"/>
              </a:solidFill>
              <a:latin typeface="Bilbo"/>
              <a:ea typeface="Bilbo"/>
              <a:cs typeface="Bilbo"/>
              <a:sym typeface="Bilbo"/>
            </a:endParaRPr>
          </a:p>
        </p:txBody>
      </p:sp>
      <p:pic>
        <p:nvPicPr>
          <p:cNvPr id="161" name="Google Shape;161;p23"/>
          <p:cNvPicPr preferRelativeResize="0"/>
          <p:nvPr/>
        </p:nvPicPr>
        <p:blipFill>
          <a:blip r:embed="rId3">
            <a:alphaModFix/>
          </a:blip>
          <a:stretch>
            <a:fillRect/>
          </a:stretch>
        </p:blipFill>
        <p:spPr>
          <a:xfrm>
            <a:off x="1519100" y="2056175"/>
            <a:ext cx="6942276" cy="4296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65"/>
        <p:cNvGrpSpPr/>
        <p:nvPr/>
      </p:nvGrpSpPr>
      <p:grpSpPr>
        <a:xfrm>
          <a:off x="0" y="0"/>
          <a:ext cx="0" cy="0"/>
          <a:chOff x="0" y="0"/>
          <a:chExt cx="0" cy="0"/>
        </a:xfrm>
      </p:grpSpPr>
      <p:sp>
        <p:nvSpPr>
          <p:cNvPr id="166" name="Google Shape;166;p24"/>
          <p:cNvSpPr txBox="1"/>
          <p:nvPr/>
        </p:nvSpPr>
        <p:spPr>
          <a:xfrm>
            <a:off x="1258875" y="1316417"/>
            <a:ext cx="6984900" cy="400200"/>
          </a:xfrm>
          <a:prstGeom prst="rect">
            <a:avLst/>
          </a:prstGeom>
          <a:noFill/>
          <a:ln>
            <a:noFill/>
          </a:ln>
        </p:spPr>
        <p:txBody>
          <a:bodyPr spcFirstLastPara="1" wrap="square" lIns="91425" tIns="45700" rIns="91425" bIns="45700" anchor="ctr" anchorCtr="0">
            <a:spAutoFit/>
          </a:bodyPr>
          <a:lstStyle/>
          <a:p>
            <a:pPr marL="0" marR="0" lvl="0" indent="-127000" algn="l" rtl="0">
              <a:lnSpc>
                <a:spcPct val="100000"/>
              </a:lnSpc>
              <a:spcBef>
                <a:spcPts val="0"/>
              </a:spcBef>
              <a:spcAft>
                <a:spcPts val="0"/>
              </a:spcAft>
              <a:buClr>
                <a:schemeClr val="dk1"/>
              </a:buClr>
              <a:buSzPts val="2000"/>
              <a:buFont typeface="Noto Sans Symbols"/>
              <a:buChar char="✔"/>
            </a:pPr>
            <a:endParaRPr/>
          </a:p>
        </p:txBody>
      </p:sp>
      <p:pic>
        <p:nvPicPr>
          <p:cNvPr id="167" name="Google Shape;167;p24"/>
          <p:cNvPicPr preferRelativeResize="0"/>
          <p:nvPr/>
        </p:nvPicPr>
        <p:blipFill>
          <a:blip r:embed="rId3">
            <a:alphaModFix/>
          </a:blip>
          <a:stretch>
            <a:fillRect/>
          </a:stretch>
        </p:blipFill>
        <p:spPr>
          <a:xfrm>
            <a:off x="979013" y="1316425"/>
            <a:ext cx="7544633" cy="4765050"/>
          </a:xfrm>
          <a:prstGeom prst="rect">
            <a:avLst/>
          </a:prstGeom>
          <a:noFill/>
          <a:ln>
            <a:noFill/>
          </a:ln>
        </p:spPr>
      </p:pic>
      <p:sp>
        <p:nvSpPr>
          <p:cNvPr id="168" name="Google Shape;168;p24"/>
          <p:cNvSpPr txBox="1"/>
          <p:nvPr/>
        </p:nvSpPr>
        <p:spPr>
          <a:xfrm>
            <a:off x="1617225" y="378075"/>
            <a:ext cx="65544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b="1">
                <a:solidFill>
                  <a:schemeClr val="dk2"/>
                </a:solidFill>
                <a:latin typeface="Bilbo"/>
                <a:ea typeface="Bilbo"/>
                <a:cs typeface="Bilbo"/>
                <a:sym typeface="Bilbo"/>
              </a:rPr>
              <a:t>A VIRTUAL LONDON TOUR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1066800" y="381000"/>
            <a:ext cx="7620000" cy="11430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Clr>
                <a:schemeClr val="dk1"/>
              </a:buClr>
              <a:buSzPts val="1100"/>
              <a:buFont typeface="Arial"/>
              <a:buNone/>
            </a:pPr>
            <a:r>
              <a:rPr lang="en-US" sz="3200">
                <a:solidFill>
                  <a:schemeClr val="dk1"/>
                </a:solidFill>
              </a:rPr>
              <a:t>A royal daily routine: https://youtu.be/X0MadlOXte0</a:t>
            </a:r>
            <a:endParaRPr/>
          </a:p>
        </p:txBody>
      </p:sp>
      <p:pic>
        <p:nvPicPr>
          <p:cNvPr id="175" name="Google Shape;175;p25"/>
          <p:cNvPicPr preferRelativeResize="0"/>
          <p:nvPr/>
        </p:nvPicPr>
        <p:blipFill>
          <a:blip r:embed="rId3">
            <a:alphaModFix/>
          </a:blip>
          <a:stretch>
            <a:fillRect/>
          </a:stretch>
        </p:blipFill>
        <p:spPr>
          <a:xfrm>
            <a:off x="5521737" y="1669825"/>
            <a:ext cx="3165065" cy="4114801"/>
          </a:xfrm>
          <a:prstGeom prst="rect">
            <a:avLst/>
          </a:prstGeom>
          <a:noFill/>
          <a:ln>
            <a:noFill/>
          </a:ln>
        </p:spPr>
      </p:pic>
      <p:pic>
        <p:nvPicPr>
          <p:cNvPr id="176" name="Google Shape;176;p25"/>
          <p:cNvPicPr preferRelativeResize="0"/>
          <p:nvPr/>
        </p:nvPicPr>
        <p:blipFill>
          <a:blip r:embed="rId4">
            <a:alphaModFix/>
          </a:blip>
          <a:stretch>
            <a:fillRect/>
          </a:stretch>
        </p:blipFill>
        <p:spPr>
          <a:xfrm>
            <a:off x="913500" y="2227125"/>
            <a:ext cx="4608225" cy="3353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1066800" y="381000"/>
            <a:ext cx="7620000" cy="1045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Put the sequences in the correct order</a:t>
            </a:r>
            <a:endParaRPr>
              <a:latin typeface="Comic Sans MS"/>
              <a:ea typeface="Comic Sans MS"/>
              <a:cs typeface="Comic Sans MS"/>
              <a:sym typeface="Comic Sans MS"/>
            </a:endParaRPr>
          </a:p>
        </p:txBody>
      </p:sp>
      <p:pic>
        <p:nvPicPr>
          <p:cNvPr id="183" name="Google Shape;183;p26"/>
          <p:cNvPicPr preferRelativeResize="0"/>
          <p:nvPr/>
        </p:nvPicPr>
        <p:blipFill>
          <a:blip r:embed="rId3">
            <a:alphaModFix/>
          </a:blip>
          <a:stretch>
            <a:fillRect/>
          </a:stretch>
        </p:blipFill>
        <p:spPr>
          <a:xfrm>
            <a:off x="3038975" y="1664575"/>
            <a:ext cx="4235725" cy="4840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1066800" y="381000"/>
            <a:ext cx="7620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The handmade books</a:t>
            </a:r>
            <a:endParaRPr/>
          </a:p>
        </p:txBody>
      </p:sp>
      <p:pic>
        <p:nvPicPr>
          <p:cNvPr id="190" name="Google Shape;190;p27"/>
          <p:cNvPicPr preferRelativeResize="0"/>
          <p:nvPr/>
        </p:nvPicPr>
        <p:blipFill>
          <a:blip r:embed="rId3">
            <a:alphaModFix/>
          </a:blip>
          <a:stretch>
            <a:fillRect/>
          </a:stretch>
        </p:blipFill>
        <p:spPr>
          <a:xfrm>
            <a:off x="1684688" y="1752600"/>
            <a:ext cx="6384224" cy="4788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8"/>
          <p:cNvPicPr preferRelativeResize="0"/>
          <p:nvPr/>
        </p:nvPicPr>
        <p:blipFill>
          <a:blip r:embed="rId3">
            <a:alphaModFix/>
          </a:blip>
          <a:stretch>
            <a:fillRect/>
          </a:stretch>
        </p:blipFill>
        <p:spPr>
          <a:xfrm>
            <a:off x="794475" y="582421"/>
            <a:ext cx="3777525" cy="5693156"/>
          </a:xfrm>
          <a:prstGeom prst="rect">
            <a:avLst/>
          </a:prstGeom>
          <a:noFill/>
          <a:ln>
            <a:noFill/>
          </a:ln>
        </p:spPr>
      </p:pic>
      <p:pic>
        <p:nvPicPr>
          <p:cNvPr id="197" name="Google Shape;197;p28"/>
          <p:cNvPicPr preferRelativeResize="0"/>
          <p:nvPr/>
        </p:nvPicPr>
        <p:blipFill>
          <a:blip r:embed="rId4">
            <a:alphaModFix/>
          </a:blip>
          <a:stretch>
            <a:fillRect/>
          </a:stretch>
        </p:blipFill>
        <p:spPr>
          <a:xfrm rot="-5400000">
            <a:off x="4038262" y="1460212"/>
            <a:ext cx="5718876" cy="3937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9"/>
          <p:cNvPicPr preferRelativeResize="0"/>
          <p:nvPr/>
        </p:nvPicPr>
        <p:blipFill>
          <a:blip r:embed="rId3">
            <a:alphaModFix/>
          </a:blip>
          <a:stretch>
            <a:fillRect/>
          </a:stretch>
        </p:blipFill>
        <p:spPr>
          <a:xfrm>
            <a:off x="868725" y="598075"/>
            <a:ext cx="4016024" cy="5354725"/>
          </a:xfrm>
          <a:prstGeom prst="rect">
            <a:avLst/>
          </a:prstGeom>
          <a:noFill/>
          <a:ln>
            <a:noFill/>
          </a:ln>
        </p:spPr>
      </p:pic>
      <p:pic>
        <p:nvPicPr>
          <p:cNvPr id="204" name="Google Shape;204;p29"/>
          <p:cNvPicPr preferRelativeResize="0"/>
          <p:nvPr/>
        </p:nvPicPr>
        <p:blipFill>
          <a:blip r:embed="rId4">
            <a:alphaModFix/>
          </a:blip>
          <a:stretch>
            <a:fillRect/>
          </a:stretch>
        </p:blipFill>
        <p:spPr>
          <a:xfrm>
            <a:off x="4719775" y="659475"/>
            <a:ext cx="4016025" cy="53133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0"/>
          <p:cNvPicPr preferRelativeResize="0"/>
          <p:nvPr/>
        </p:nvPicPr>
        <p:blipFill>
          <a:blip r:embed="rId3">
            <a:alphaModFix/>
          </a:blip>
          <a:stretch>
            <a:fillRect/>
          </a:stretch>
        </p:blipFill>
        <p:spPr>
          <a:xfrm>
            <a:off x="4650825" y="3429000"/>
            <a:ext cx="4141501" cy="3106126"/>
          </a:xfrm>
          <a:prstGeom prst="rect">
            <a:avLst/>
          </a:prstGeom>
          <a:noFill/>
          <a:ln>
            <a:noFill/>
          </a:ln>
        </p:spPr>
      </p:pic>
      <p:pic>
        <p:nvPicPr>
          <p:cNvPr id="211" name="Google Shape;211;p30"/>
          <p:cNvPicPr preferRelativeResize="0"/>
          <p:nvPr/>
        </p:nvPicPr>
        <p:blipFill>
          <a:blip r:embed="rId4">
            <a:alphaModFix/>
          </a:blip>
          <a:stretch>
            <a:fillRect/>
          </a:stretch>
        </p:blipFill>
        <p:spPr>
          <a:xfrm>
            <a:off x="621575" y="331775"/>
            <a:ext cx="4141500" cy="3069896"/>
          </a:xfrm>
          <a:prstGeom prst="rect">
            <a:avLst/>
          </a:prstGeom>
          <a:noFill/>
          <a:ln>
            <a:noFill/>
          </a:ln>
        </p:spPr>
      </p:pic>
      <p:pic>
        <p:nvPicPr>
          <p:cNvPr id="212" name="Google Shape;212;p30"/>
          <p:cNvPicPr preferRelativeResize="0"/>
          <p:nvPr/>
        </p:nvPicPr>
        <p:blipFill>
          <a:blip r:embed="rId5">
            <a:alphaModFix/>
          </a:blip>
          <a:stretch>
            <a:fillRect/>
          </a:stretch>
        </p:blipFill>
        <p:spPr>
          <a:xfrm>
            <a:off x="4885400" y="331765"/>
            <a:ext cx="3999914" cy="2999935"/>
          </a:xfrm>
          <a:prstGeom prst="rect">
            <a:avLst/>
          </a:prstGeom>
          <a:noFill/>
          <a:ln>
            <a:noFill/>
          </a:ln>
        </p:spPr>
      </p:pic>
      <p:pic>
        <p:nvPicPr>
          <p:cNvPr id="213" name="Google Shape;213;p30"/>
          <p:cNvPicPr preferRelativeResize="0"/>
          <p:nvPr/>
        </p:nvPicPr>
        <p:blipFill>
          <a:blip r:embed="rId6">
            <a:alphaModFix/>
          </a:blip>
          <a:stretch>
            <a:fillRect/>
          </a:stretch>
        </p:blipFill>
        <p:spPr>
          <a:xfrm>
            <a:off x="579500" y="3401675"/>
            <a:ext cx="3999922" cy="2882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p:nvPr/>
        </p:nvSpPr>
        <p:spPr>
          <a:xfrm>
            <a:off x="1299850" y="764450"/>
            <a:ext cx="7465200" cy="549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Comic Sans MS"/>
                <a:ea typeface="Comic Sans MS"/>
                <a:cs typeface="Comic Sans MS"/>
                <a:sym typeface="Comic Sans MS"/>
              </a:rPr>
              <a:t>The story: THE QUEEN’S HAT</a:t>
            </a:r>
            <a:endParaRPr sz="2300">
              <a:latin typeface="Comic Sans MS"/>
              <a:ea typeface="Comic Sans MS"/>
              <a:cs typeface="Comic Sans MS"/>
              <a:sym typeface="Comic Sans MS"/>
            </a:endParaRPr>
          </a:p>
          <a:p>
            <a:pPr marL="0" lvl="0" indent="0" algn="l" rtl="0">
              <a:spcBef>
                <a:spcPts val="0"/>
              </a:spcBef>
              <a:spcAft>
                <a:spcPts val="0"/>
              </a:spcAft>
              <a:buNone/>
            </a:pPr>
            <a:r>
              <a:rPr lang="en-US" sz="2300"/>
              <a:t>The queen was on her way to visit someone very special when the wind went.</a:t>
            </a:r>
            <a:endParaRPr sz="2300"/>
          </a:p>
          <a:p>
            <a:pPr marL="0" lvl="0" indent="0" algn="l" rtl="0">
              <a:spcBef>
                <a:spcPts val="0"/>
              </a:spcBef>
              <a:spcAft>
                <a:spcPts val="0"/>
              </a:spcAft>
              <a:buNone/>
            </a:pPr>
            <a:r>
              <a:rPr lang="en-US" sz="2300"/>
              <a:t>The wind took the Queen’s favourite hat right off her head.</a:t>
            </a:r>
            <a:endParaRPr sz="2300"/>
          </a:p>
          <a:p>
            <a:pPr marL="0" lvl="0" indent="0" algn="l" rtl="0">
              <a:spcBef>
                <a:spcPts val="0"/>
              </a:spcBef>
              <a:spcAft>
                <a:spcPts val="0"/>
              </a:spcAft>
              <a:buNone/>
            </a:pPr>
            <a:r>
              <a:rPr lang="en-US" sz="2300"/>
              <a:t>It soared high above the Queen. </a:t>
            </a:r>
            <a:endParaRPr sz="2300"/>
          </a:p>
          <a:p>
            <a:pPr marL="0" lvl="0" indent="0" algn="l" rtl="0">
              <a:spcBef>
                <a:spcPts val="0"/>
              </a:spcBef>
              <a:spcAft>
                <a:spcPts val="0"/>
              </a:spcAft>
              <a:buNone/>
            </a:pPr>
            <a:r>
              <a:rPr lang="en-US" sz="2300"/>
              <a:t>It wooshed high above Queen’s men.</a:t>
            </a:r>
            <a:endParaRPr sz="2300"/>
          </a:p>
          <a:p>
            <a:pPr marL="0" lvl="0" indent="0" algn="l" rtl="0">
              <a:spcBef>
                <a:spcPts val="0"/>
              </a:spcBef>
              <a:spcAft>
                <a:spcPts val="0"/>
              </a:spcAft>
              <a:buNone/>
            </a:pPr>
            <a:r>
              <a:rPr lang="en-US" sz="2300"/>
              <a:t>The wind was so strong that it swept the Queen’s hat all the way to Trafalgar Square and all through London Zoo and all along the London Underground and all around the London Eye…and all across Tower Bridge and all</a:t>
            </a:r>
            <a:endParaRPr sz="2300"/>
          </a:p>
          <a:p>
            <a:pPr marL="0" lvl="0" indent="0" algn="l" rtl="0">
              <a:spcBef>
                <a:spcPts val="0"/>
              </a:spcBef>
              <a:spcAft>
                <a:spcPts val="0"/>
              </a:spcAft>
              <a:buNone/>
            </a:pPr>
            <a:r>
              <a:rPr lang="en-US" sz="2300"/>
              <a:t>over Big Ben where it sailed up further into the sky.</a:t>
            </a:r>
            <a:endParaRPr sz="2300"/>
          </a:p>
          <a:p>
            <a:pPr marL="0" lvl="0" indent="0" algn="l" rtl="0">
              <a:spcBef>
                <a:spcPts val="0"/>
              </a:spcBef>
              <a:spcAft>
                <a:spcPts val="0"/>
              </a:spcAft>
              <a:buNone/>
            </a:pPr>
            <a:r>
              <a:rPr lang="en-US" sz="2300"/>
              <a:t>Until, at last, the Queen and al the Queen’s men floated gently down to Kensington Palace along with the Queen’s hat.</a:t>
            </a:r>
            <a:endParaRPr sz="23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p:nvPr/>
        </p:nvSpPr>
        <p:spPr>
          <a:xfrm>
            <a:off x="1215100" y="454125"/>
            <a:ext cx="7533000" cy="615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t>Reading comprehension</a:t>
            </a:r>
            <a:endParaRPr sz="1700"/>
          </a:p>
          <a:p>
            <a:pPr marL="0" lvl="0" indent="0" algn="l" rtl="0">
              <a:spcBef>
                <a:spcPts val="0"/>
              </a:spcBef>
              <a:spcAft>
                <a:spcPts val="0"/>
              </a:spcAft>
              <a:buNone/>
            </a:pPr>
            <a:r>
              <a:rPr lang="en-US" sz="1700"/>
              <a:t>Tick the right answer: </a:t>
            </a:r>
            <a:endParaRPr sz="1700"/>
          </a:p>
          <a:p>
            <a:pPr marL="0" lvl="0" indent="0" algn="l" rtl="0">
              <a:spcBef>
                <a:spcPts val="0"/>
              </a:spcBef>
              <a:spcAft>
                <a:spcPts val="0"/>
              </a:spcAft>
              <a:buNone/>
            </a:pPr>
            <a:r>
              <a:rPr lang="en-US" sz="1700"/>
              <a:t>1. What happens to the Queen's hat? </a:t>
            </a:r>
            <a:endParaRPr sz="1700"/>
          </a:p>
          <a:p>
            <a:pPr marL="0" lvl="0" indent="0" algn="l" rtl="0">
              <a:spcBef>
                <a:spcPts val="0"/>
              </a:spcBef>
              <a:spcAft>
                <a:spcPts val="0"/>
              </a:spcAft>
              <a:buNone/>
            </a:pPr>
            <a:r>
              <a:rPr lang="en-US" sz="1700"/>
              <a:t>□ she has lost it</a:t>
            </a:r>
            <a:endParaRPr sz="1700"/>
          </a:p>
          <a:p>
            <a:pPr marL="0" lvl="0" indent="0" algn="l" rtl="0">
              <a:spcBef>
                <a:spcPts val="0"/>
              </a:spcBef>
              <a:spcAft>
                <a:spcPts val="0"/>
              </a:spcAft>
              <a:buNone/>
            </a:pPr>
            <a:r>
              <a:rPr lang="en-US" sz="1700"/>
              <a:t>□ someone has taken it</a:t>
            </a:r>
            <a:endParaRPr sz="1700"/>
          </a:p>
          <a:p>
            <a:pPr marL="0" lvl="0" indent="0" algn="l" rtl="0">
              <a:spcBef>
                <a:spcPts val="0"/>
              </a:spcBef>
              <a:spcAft>
                <a:spcPts val="0"/>
              </a:spcAft>
              <a:buNone/>
            </a:pPr>
            <a:r>
              <a:rPr lang="en-US" sz="1700"/>
              <a:t>□ the wind has made it fly</a:t>
            </a:r>
            <a:endParaRPr sz="1700"/>
          </a:p>
          <a:p>
            <a:pPr marL="0" lvl="0" indent="0" algn="l" rtl="0">
              <a:spcBef>
                <a:spcPts val="0"/>
              </a:spcBef>
              <a:spcAft>
                <a:spcPts val="0"/>
              </a:spcAft>
              <a:buNone/>
            </a:pPr>
            <a:r>
              <a:rPr lang="en-US" sz="1700"/>
              <a:t>2. What colour is the Queen’s men’s uniform?</a:t>
            </a:r>
            <a:endParaRPr sz="1700"/>
          </a:p>
          <a:p>
            <a:pPr marL="0" lvl="0" indent="0" algn="l" rtl="0">
              <a:spcBef>
                <a:spcPts val="0"/>
              </a:spcBef>
              <a:spcAft>
                <a:spcPts val="0"/>
              </a:spcAft>
              <a:buNone/>
            </a:pPr>
            <a:r>
              <a:rPr lang="en-US" sz="1700"/>
              <a:t>□ black and white</a:t>
            </a:r>
            <a:endParaRPr sz="1700"/>
          </a:p>
          <a:p>
            <a:pPr marL="0" lvl="0" indent="0" algn="l" rtl="0">
              <a:spcBef>
                <a:spcPts val="0"/>
              </a:spcBef>
              <a:spcAft>
                <a:spcPts val="0"/>
              </a:spcAft>
              <a:buNone/>
            </a:pPr>
            <a:r>
              <a:rPr lang="en-US" sz="1700"/>
              <a:t>□ red and black</a:t>
            </a:r>
            <a:endParaRPr sz="1700"/>
          </a:p>
          <a:p>
            <a:pPr marL="0" lvl="0" indent="0" algn="l" rtl="0">
              <a:spcBef>
                <a:spcPts val="0"/>
              </a:spcBef>
              <a:spcAft>
                <a:spcPts val="0"/>
              </a:spcAft>
              <a:buNone/>
            </a:pPr>
            <a:r>
              <a:rPr lang="en-US" sz="1700"/>
              <a:t>□ blue and red</a:t>
            </a:r>
            <a:endParaRPr sz="1700"/>
          </a:p>
          <a:p>
            <a:pPr marL="0" lvl="0" indent="0" algn="l" rtl="0">
              <a:spcBef>
                <a:spcPts val="0"/>
              </a:spcBef>
              <a:spcAft>
                <a:spcPts val="0"/>
              </a:spcAft>
              <a:buNone/>
            </a:pPr>
            <a:r>
              <a:rPr lang="en-US" sz="1700"/>
              <a:t>3. Why did the Queen’s hat fly up in the sky?</a:t>
            </a:r>
            <a:endParaRPr sz="1700"/>
          </a:p>
          <a:p>
            <a:pPr marL="0" lvl="0" indent="0" algn="l" rtl="0">
              <a:spcBef>
                <a:spcPts val="0"/>
              </a:spcBef>
              <a:spcAft>
                <a:spcPts val="0"/>
              </a:spcAft>
              <a:buNone/>
            </a:pPr>
            <a:r>
              <a:rPr lang="en-US" sz="1700"/>
              <a:t>□ because of the wind</a:t>
            </a:r>
            <a:endParaRPr sz="1700"/>
          </a:p>
          <a:p>
            <a:pPr marL="0" lvl="0" indent="0" algn="l" rtl="0">
              <a:spcBef>
                <a:spcPts val="0"/>
              </a:spcBef>
              <a:spcAft>
                <a:spcPts val="0"/>
              </a:spcAft>
              <a:buNone/>
            </a:pPr>
            <a:r>
              <a:rPr lang="en-US" sz="1700"/>
              <a:t>□ because of the rain</a:t>
            </a:r>
            <a:endParaRPr sz="1700"/>
          </a:p>
          <a:p>
            <a:pPr marL="0" lvl="0" indent="0" algn="l" rtl="0">
              <a:spcBef>
                <a:spcPts val="0"/>
              </a:spcBef>
              <a:spcAft>
                <a:spcPts val="0"/>
              </a:spcAft>
              <a:buNone/>
            </a:pPr>
            <a:r>
              <a:rPr lang="en-US" sz="1700"/>
              <a:t>□ because of the sun</a:t>
            </a:r>
            <a:endParaRPr sz="1700"/>
          </a:p>
          <a:p>
            <a:pPr marL="0" lvl="0" indent="0" algn="l" rtl="0">
              <a:spcBef>
                <a:spcPts val="0"/>
              </a:spcBef>
              <a:spcAft>
                <a:spcPts val="0"/>
              </a:spcAft>
              <a:buNone/>
            </a:pPr>
            <a:r>
              <a:rPr lang="en-US" sz="1700"/>
              <a:t>4.The hat flew all around...</a:t>
            </a:r>
            <a:endParaRPr sz="1700"/>
          </a:p>
          <a:p>
            <a:pPr marL="0" lvl="0" indent="0" algn="l" rtl="0">
              <a:spcBef>
                <a:spcPts val="0"/>
              </a:spcBef>
              <a:spcAft>
                <a:spcPts val="0"/>
              </a:spcAft>
              <a:buNone/>
            </a:pPr>
            <a:r>
              <a:rPr lang="en-US" sz="1700"/>
              <a:t>□ the London Bridge</a:t>
            </a:r>
            <a:endParaRPr sz="1700"/>
          </a:p>
          <a:p>
            <a:pPr marL="0" lvl="0" indent="0" algn="l" rtl="0">
              <a:spcBef>
                <a:spcPts val="0"/>
              </a:spcBef>
              <a:spcAft>
                <a:spcPts val="0"/>
              </a:spcAft>
              <a:buNone/>
            </a:pPr>
            <a:r>
              <a:rPr lang="en-US" sz="1700"/>
              <a:t>□ the London Eye</a:t>
            </a:r>
            <a:endParaRPr sz="1700"/>
          </a:p>
          <a:p>
            <a:pPr marL="0" lvl="0" indent="0" algn="l" rtl="0">
              <a:spcBef>
                <a:spcPts val="0"/>
              </a:spcBef>
              <a:spcAft>
                <a:spcPts val="0"/>
              </a:spcAft>
              <a:buNone/>
            </a:pPr>
            <a:r>
              <a:rPr lang="en-US" sz="1700"/>
              <a:t>□ the London Underground </a:t>
            </a:r>
            <a:endParaRPr sz="1700"/>
          </a:p>
          <a:p>
            <a:pPr marL="0" lvl="0" indent="0" algn="l" rtl="0">
              <a:spcBef>
                <a:spcPts val="0"/>
              </a:spcBef>
              <a:spcAft>
                <a:spcPts val="0"/>
              </a:spcAft>
              <a:buNone/>
            </a:pPr>
            <a:r>
              <a:rPr lang="en-US" sz="1700"/>
              <a:t>5. What is the name of the Queen's dog?</a:t>
            </a:r>
            <a:endParaRPr sz="1700"/>
          </a:p>
          <a:p>
            <a:pPr marL="0" lvl="0" indent="0" algn="l" rtl="0">
              <a:spcBef>
                <a:spcPts val="0"/>
              </a:spcBef>
              <a:spcAft>
                <a:spcPts val="0"/>
              </a:spcAft>
              <a:buNone/>
            </a:pPr>
            <a:r>
              <a:rPr lang="en-US" sz="1700"/>
              <a:t>□ Billy</a:t>
            </a:r>
            <a:endParaRPr sz="1700"/>
          </a:p>
          <a:p>
            <a:pPr marL="0" lvl="0" indent="0" algn="l" rtl="0">
              <a:spcBef>
                <a:spcPts val="0"/>
              </a:spcBef>
              <a:spcAft>
                <a:spcPts val="0"/>
              </a:spcAft>
              <a:buNone/>
            </a:pPr>
            <a:r>
              <a:rPr lang="en-US" sz="1700"/>
              <a:t>□ Teddy</a:t>
            </a:r>
            <a:endParaRPr sz="1700"/>
          </a:p>
          <a:p>
            <a:pPr marL="0" lvl="0" indent="0" algn="l" rtl="0">
              <a:spcBef>
                <a:spcPts val="0"/>
              </a:spcBef>
              <a:spcAft>
                <a:spcPts val="0"/>
              </a:spcAft>
              <a:buNone/>
            </a:pPr>
            <a:r>
              <a:rPr lang="en-US" sz="1700"/>
              <a:t>□ Corgie</a:t>
            </a:r>
            <a:endParaRPr sz="1700"/>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971550" y="5445125"/>
            <a:ext cx="7620000" cy="10080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200"/>
              <a:buFont typeface="Bilbo"/>
              <a:buNone/>
            </a:pPr>
            <a:r>
              <a:rPr lang="en-US" sz="3200" b="1">
                <a:latin typeface="Bilbo"/>
                <a:ea typeface="Bilbo"/>
                <a:cs typeface="Bilbo"/>
                <a:sym typeface="Bilbo"/>
              </a:rPr>
              <a:t>THE QUEEN’S HAT</a:t>
            </a:r>
            <a:endParaRPr/>
          </a:p>
        </p:txBody>
      </p:sp>
      <p:pic>
        <p:nvPicPr>
          <p:cNvPr id="108" name="Google Shape;108;p15"/>
          <p:cNvPicPr preferRelativeResize="0"/>
          <p:nvPr/>
        </p:nvPicPr>
        <p:blipFill>
          <a:blip r:embed="rId3">
            <a:alphaModFix/>
          </a:blip>
          <a:stretch>
            <a:fillRect/>
          </a:stretch>
        </p:blipFill>
        <p:spPr>
          <a:xfrm>
            <a:off x="2565275" y="648550"/>
            <a:ext cx="4648200" cy="4705350"/>
          </a:xfrm>
          <a:prstGeom prst="rect">
            <a:avLst/>
          </a:prstGeom>
          <a:noFill/>
          <a:ln w="9525" cap="flat" cmpd="sng">
            <a:solidFill>
              <a:srgbClr val="8C4E10"/>
            </a:solidFill>
            <a:prstDash val="solid"/>
            <a:miter lim="8000"/>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p:nvPr/>
        </p:nvSpPr>
        <p:spPr>
          <a:xfrm>
            <a:off x="1460575" y="650525"/>
            <a:ext cx="6765900" cy="515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t>6. Who helps the Queen to catch her hat?</a:t>
            </a:r>
            <a:endParaRPr sz="1700"/>
          </a:p>
          <a:p>
            <a:pPr marL="0" lvl="0" indent="0" algn="l" rtl="0">
              <a:spcBef>
                <a:spcPts val="0"/>
              </a:spcBef>
              <a:spcAft>
                <a:spcPts val="0"/>
              </a:spcAft>
              <a:buNone/>
            </a:pPr>
            <a:r>
              <a:rPr lang="en-US" sz="1700"/>
              <a:t>□ the citizens</a:t>
            </a:r>
            <a:endParaRPr sz="1700"/>
          </a:p>
          <a:p>
            <a:pPr marL="0" lvl="0" indent="0" algn="l" rtl="0">
              <a:spcBef>
                <a:spcPts val="0"/>
              </a:spcBef>
              <a:spcAft>
                <a:spcPts val="0"/>
              </a:spcAft>
              <a:buNone/>
            </a:pPr>
            <a:r>
              <a:rPr lang="en-US" sz="1700"/>
              <a:t>□ the guards</a:t>
            </a:r>
            <a:endParaRPr sz="1700"/>
          </a:p>
          <a:p>
            <a:pPr marL="0" lvl="0" indent="0" algn="l" rtl="0">
              <a:spcBef>
                <a:spcPts val="0"/>
              </a:spcBef>
              <a:spcAft>
                <a:spcPts val="0"/>
              </a:spcAft>
              <a:buNone/>
            </a:pPr>
            <a:r>
              <a:rPr lang="en-US" sz="1700"/>
              <a:t>□ the monkeys</a:t>
            </a:r>
            <a:endParaRPr sz="1700"/>
          </a:p>
          <a:p>
            <a:pPr marL="0" lvl="0" indent="0" algn="l" rtl="0">
              <a:spcBef>
                <a:spcPts val="0"/>
              </a:spcBef>
              <a:spcAft>
                <a:spcPts val="0"/>
              </a:spcAft>
              <a:buNone/>
            </a:pPr>
            <a:r>
              <a:rPr lang="en-US" sz="1700"/>
              <a:t>7. Can the butler climb the Big Ben?</a:t>
            </a:r>
            <a:endParaRPr sz="1700"/>
          </a:p>
          <a:p>
            <a:pPr marL="0" lvl="0" indent="0" algn="l" rtl="0">
              <a:spcBef>
                <a:spcPts val="0"/>
              </a:spcBef>
              <a:spcAft>
                <a:spcPts val="0"/>
              </a:spcAft>
              <a:buNone/>
            </a:pPr>
            <a:r>
              <a:rPr lang="en-US" sz="1700"/>
              <a:t>□ yes</a:t>
            </a:r>
            <a:endParaRPr sz="1700"/>
          </a:p>
          <a:p>
            <a:pPr marL="0" lvl="0" indent="0" algn="l" rtl="0">
              <a:spcBef>
                <a:spcPts val="0"/>
              </a:spcBef>
              <a:spcAft>
                <a:spcPts val="0"/>
              </a:spcAft>
              <a:buNone/>
            </a:pPr>
            <a:r>
              <a:rPr lang="en-US" sz="1700"/>
              <a:t>□ no</a:t>
            </a:r>
            <a:endParaRPr sz="1700"/>
          </a:p>
          <a:p>
            <a:pPr marL="0" lvl="0" indent="0" algn="l" rtl="0">
              <a:spcBef>
                <a:spcPts val="0"/>
              </a:spcBef>
              <a:spcAft>
                <a:spcPts val="0"/>
              </a:spcAft>
              <a:buNone/>
            </a:pPr>
            <a:r>
              <a:rPr lang="en-US" sz="1700"/>
              <a:t>8. Where is the lion statue?</a:t>
            </a:r>
            <a:endParaRPr sz="1700"/>
          </a:p>
          <a:p>
            <a:pPr marL="0" lvl="0" indent="0" algn="l" rtl="0">
              <a:spcBef>
                <a:spcPts val="0"/>
              </a:spcBef>
              <a:spcAft>
                <a:spcPts val="0"/>
              </a:spcAft>
              <a:buNone/>
            </a:pPr>
            <a:r>
              <a:rPr lang="en-US" sz="1700"/>
              <a:t>□ in front of the Big Ben</a:t>
            </a:r>
            <a:endParaRPr sz="1700"/>
          </a:p>
          <a:p>
            <a:pPr marL="0" lvl="0" indent="0" algn="l" rtl="0">
              <a:spcBef>
                <a:spcPts val="0"/>
              </a:spcBef>
              <a:spcAft>
                <a:spcPts val="0"/>
              </a:spcAft>
              <a:buNone/>
            </a:pPr>
            <a:r>
              <a:rPr lang="en-US" sz="1700"/>
              <a:t>□ in the London zoo</a:t>
            </a:r>
            <a:endParaRPr sz="1700"/>
          </a:p>
          <a:p>
            <a:pPr marL="0" lvl="0" indent="0" algn="l" rtl="0">
              <a:spcBef>
                <a:spcPts val="0"/>
              </a:spcBef>
              <a:spcAft>
                <a:spcPts val="0"/>
              </a:spcAft>
              <a:buNone/>
            </a:pPr>
            <a:r>
              <a:rPr lang="en-US" sz="1700"/>
              <a:t>□ in Trafalgar Square </a:t>
            </a:r>
            <a:endParaRPr sz="1700"/>
          </a:p>
          <a:p>
            <a:pPr marL="0" lvl="0" indent="0" algn="l" rtl="0">
              <a:spcBef>
                <a:spcPts val="0"/>
              </a:spcBef>
              <a:spcAft>
                <a:spcPts val="0"/>
              </a:spcAft>
              <a:buNone/>
            </a:pPr>
            <a:r>
              <a:rPr lang="en-US" sz="1700"/>
              <a:t>9. What is the London Eye?</a:t>
            </a:r>
            <a:endParaRPr sz="1700"/>
          </a:p>
          <a:p>
            <a:pPr marL="0" lvl="0" indent="0" algn="l" rtl="0">
              <a:spcBef>
                <a:spcPts val="0"/>
              </a:spcBef>
              <a:spcAft>
                <a:spcPts val="0"/>
              </a:spcAft>
              <a:buNone/>
            </a:pPr>
            <a:r>
              <a:rPr lang="en-US" sz="1700"/>
              <a:t>□ a bridge</a:t>
            </a:r>
            <a:endParaRPr sz="1700"/>
          </a:p>
          <a:p>
            <a:pPr marL="0" lvl="0" indent="0" algn="l" rtl="0">
              <a:spcBef>
                <a:spcPts val="0"/>
              </a:spcBef>
              <a:spcAft>
                <a:spcPts val="0"/>
              </a:spcAft>
              <a:buNone/>
            </a:pPr>
            <a:r>
              <a:rPr lang="en-US" sz="1700"/>
              <a:t>□ a wheel</a:t>
            </a:r>
            <a:endParaRPr sz="1700"/>
          </a:p>
          <a:p>
            <a:pPr marL="0" lvl="0" indent="0" algn="l" rtl="0">
              <a:spcBef>
                <a:spcPts val="0"/>
              </a:spcBef>
              <a:spcAft>
                <a:spcPts val="0"/>
              </a:spcAft>
              <a:buNone/>
            </a:pPr>
            <a:r>
              <a:rPr lang="en-US" sz="1700"/>
              <a:t>□ a robot</a:t>
            </a:r>
            <a:endParaRPr sz="1700"/>
          </a:p>
          <a:p>
            <a:pPr marL="0" lvl="0" indent="0" algn="l" rtl="0">
              <a:spcBef>
                <a:spcPts val="0"/>
              </a:spcBef>
              <a:spcAft>
                <a:spcPts val="0"/>
              </a:spcAft>
              <a:buNone/>
            </a:pPr>
            <a:r>
              <a:rPr lang="en-US" sz="1700"/>
              <a:t>10.Where does the hat land?</a:t>
            </a:r>
            <a:endParaRPr sz="1700"/>
          </a:p>
          <a:p>
            <a:pPr marL="0" lvl="0" indent="0" algn="l" rtl="0">
              <a:spcBef>
                <a:spcPts val="0"/>
              </a:spcBef>
              <a:spcAft>
                <a:spcPts val="0"/>
              </a:spcAft>
              <a:buNone/>
            </a:pPr>
            <a:r>
              <a:rPr lang="en-US" sz="1700"/>
              <a:t>□ on Big Ben</a:t>
            </a:r>
            <a:endParaRPr sz="1700"/>
          </a:p>
          <a:p>
            <a:pPr marL="0" lvl="0" indent="0" algn="l" rtl="0">
              <a:spcBef>
                <a:spcPts val="0"/>
              </a:spcBef>
              <a:spcAft>
                <a:spcPts val="0"/>
              </a:spcAft>
              <a:buNone/>
            </a:pPr>
            <a:r>
              <a:rPr lang="en-US" sz="1700"/>
              <a:t>□ at Buckingham Palace</a:t>
            </a:r>
            <a:endParaRPr sz="1700"/>
          </a:p>
          <a:p>
            <a:pPr marL="0" lvl="0" indent="0" algn="l" rtl="0">
              <a:spcBef>
                <a:spcPts val="0"/>
              </a:spcBef>
              <a:spcAft>
                <a:spcPts val="0"/>
              </a:spcAft>
              <a:buNone/>
            </a:pPr>
            <a:r>
              <a:rPr lang="en-US" sz="1700"/>
              <a:t>□ at Kensington Palace</a:t>
            </a:r>
            <a:endParaRPr sz="1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4"/>
          <p:cNvPicPr preferRelativeResize="0"/>
          <p:nvPr/>
        </p:nvPicPr>
        <p:blipFill>
          <a:blip r:embed="rId3">
            <a:alphaModFix/>
          </a:blip>
          <a:stretch>
            <a:fillRect/>
          </a:stretch>
        </p:blipFill>
        <p:spPr>
          <a:xfrm>
            <a:off x="2164700" y="332800"/>
            <a:ext cx="5060650" cy="6267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1066800" y="381000"/>
            <a:ext cx="7620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THANK YOU FOR YOUR TIME!</a:t>
            </a:r>
            <a:endParaRPr/>
          </a:p>
        </p:txBody>
      </p:sp>
      <p:sp>
        <p:nvSpPr>
          <p:cNvPr id="244" name="Google Shape;244;p35"/>
          <p:cNvSpPr txBox="1">
            <a:spLocks noGrp="1"/>
          </p:cNvSpPr>
          <p:nvPr>
            <p:ph type="body" idx="1"/>
          </p:nvPr>
        </p:nvSpPr>
        <p:spPr>
          <a:xfrm>
            <a:off x="1066800" y="1752600"/>
            <a:ext cx="76200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245" name="Google Shape;245;p35"/>
          <p:cNvPicPr preferRelativeResize="0"/>
          <p:nvPr/>
        </p:nvPicPr>
        <p:blipFill>
          <a:blip r:embed="rId3">
            <a:alphaModFix/>
          </a:blip>
          <a:stretch>
            <a:fillRect/>
          </a:stretch>
        </p:blipFill>
        <p:spPr>
          <a:xfrm>
            <a:off x="970081" y="1789525"/>
            <a:ext cx="7813430" cy="4040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p:nvPr/>
        </p:nvSpPr>
        <p:spPr>
          <a:xfrm>
            <a:off x="1189450" y="516075"/>
            <a:ext cx="7244400" cy="557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The queen’s hat– CLIL PROJECT</a:t>
            </a:r>
            <a:endParaRPr/>
          </a:p>
          <a:p>
            <a:pPr marL="0" lvl="0" indent="0" algn="l" rtl="0">
              <a:spcBef>
                <a:spcPts val="0"/>
              </a:spcBef>
              <a:spcAft>
                <a:spcPts val="0"/>
              </a:spcAft>
              <a:buNone/>
            </a:pPr>
            <a:r>
              <a:rPr lang="en-US"/>
              <a:t>A.S. 2022/2023</a:t>
            </a:r>
            <a:endParaRPr/>
          </a:p>
          <a:p>
            <a:pPr marL="0" lvl="0" indent="0" algn="l" rtl="0">
              <a:spcBef>
                <a:spcPts val="0"/>
              </a:spcBef>
              <a:spcAft>
                <a:spcPts val="0"/>
              </a:spcAft>
              <a:buNone/>
            </a:pPr>
            <a:r>
              <a:rPr lang="en-US"/>
              <a:t>SCUOLA PRIMARIA di</a:t>
            </a:r>
            <a:endParaRPr/>
          </a:p>
          <a:p>
            <a:pPr marL="0" lvl="0" indent="0" algn="l" rtl="0">
              <a:spcBef>
                <a:spcPts val="0"/>
              </a:spcBef>
              <a:spcAft>
                <a:spcPts val="0"/>
              </a:spcAft>
              <a:buNone/>
            </a:pPr>
            <a:r>
              <a:rPr lang="en-US"/>
              <a:t>Chiusi della Verna e Rassina.</a:t>
            </a:r>
            <a:endParaRPr/>
          </a:p>
          <a:p>
            <a:pPr marL="0" lvl="0" indent="0" algn="l" rtl="0">
              <a:spcBef>
                <a:spcPts val="0"/>
              </a:spcBef>
              <a:spcAft>
                <a:spcPts val="0"/>
              </a:spcAft>
              <a:buNone/>
            </a:pPr>
            <a:r>
              <a:rPr lang="en-US"/>
              <a:t>DISCIPLINE COINVOLTE: geografia, inglese,arte, cultura britannica, ed. civica, tecnologia</a:t>
            </a:r>
            <a:endParaRPr/>
          </a:p>
          <a:p>
            <a:pPr marL="0" lvl="0" indent="0" algn="l" rtl="0">
              <a:spcBef>
                <a:spcPts val="0"/>
              </a:spcBef>
              <a:spcAft>
                <a:spcPts val="0"/>
              </a:spcAft>
              <a:buNone/>
            </a:pPr>
            <a:r>
              <a:rPr lang="en-US"/>
              <a:t>DESTINATARI: alunni delle classi 4A di Rassina e plesso di Chiusi della Verna</a:t>
            </a:r>
            <a:endParaRPr/>
          </a:p>
          <a:p>
            <a:pPr marL="0" lvl="0" indent="0" algn="l" rtl="0">
              <a:spcBef>
                <a:spcPts val="0"/>
              </a:spcBef>
              <a:spcAft>
                <a:spcPts val="0"/>
              </a:spcAft>
              <a:buNone/>
            </a:pPr>
            <a:r>
              <a:rPr lang="en-US"/>
              <a:t>OBIETTIVI:</a:t>
            </a:r>
            <a:endParaRPr/>
          </a:p>
          <a:p>
            <a:pPr marL="0" lvl="0" indent="0" algn="l" rtl="0">
              <a:spcBef>
                <a:spcPts val="0"/>
              </a:spcBef>
              <a:spcAft>
                <a:spcPts val="0"/>
              </a:spcAft>
              <a:buNone/>
            </a:pPr>
            <a:r>
              <a:rPr lang="en-US"/>
              <a:t>1. Individuare la capitale dell’Inghilterra su una mappa</a:t>
            </a:r>
            <a:endParaRPr/>
          </a:p>
          <a:p>
            <a:pPr marL="0" lvl="0" indent="0" algn="l" rtl="0">
              <a:spcBef>
                <a:spcPts val="0"/>
              </a:spcBef>
              <a:spcAft>
                <a:spcPts val="0"/>
              </a:spcAft>
              <a:buNone/>
            </a:pPr>
            <a:r>
              <a:rPr lang="en-US"/>
              <a:t>2. Conoscere i principali monumenti e luoghi di attrazione londinesi</a:t>
            </a:r>
            <a:endParaRPr/>
          </a:p>
          <a:p>
            <a:pPr marL="0" lvl="0" indent="0" algn="l" rtl="0">
              <a:spcBef>
                <a:spcPts val="0"/>
              </a:spcBef>
              <a:spcAft>
                <a:spcPts val="0"/>
              </a:spcAft>
              <a:buNone/>
            </a:pPr>
            <a:r>
              <a:rPr lang="en-US"/>
              <a:t>3. Conoscere la famiglia della Regina e le principali figure presenti nella sua vita</a:t>
            </a:r>
            <a:endParaRPr/>
          </a:p>
          <a:p>
            <a:pPr marL="0" lvl="0" indent="0" algn="l" rtl="0">
              <a:spcBef>
                <a:spcPts val="0"/>
              </a:spcBef>
              <a:spcAft>
                <a:spcPts val="0"/>
              </a:spcAft>
              <a:buNone/>
            </a:pPr>
            <a:r>
              <a:rPr lang="en-US"/>
              <a:t>4. Ascoltare un racconto anche attraverso un video (autore) e saper rispondere a un questionario</a:t>
            </a:r>
            <a:endParaRPr/>
          </a:p>
          <a:p>
            <a:pPr marL="0" lvl="0" indent="0" algn="l" rtl="0">
              <a:spcBef>
                <a:spcPts val="0"/>
              </a:spcBef>
              <a:spcAft>
                <a:spcPts val="0"/>
              </a:spcAft>
              <a:buNone/>
            </a:pPr>
            <a:r>
              <a:rPr lang="en-US"/>
              <a:t>5. Abbinare le immagini della storia alle didascalie</a:t>
            </a:r>
            <a:endParaRPr/>
          </a:p>
          <a:p>
            <a:pPr marL="0" lvl="0" indent="0" algn="l" rtl="0">
              <a:spcBef>
                <a:spcPts val="0"/>
              </a:spcBef>
              <a:spcAft>
                <a:spcPts val="0"/>
              </a:spcAft>
              <a:buNone/>
            </a:pPr>
            <a:r>
              <a:rPr lang="en-US"/>
              <a:t>6. Leggere la storia</a:t>
            </a:r>
            <a:endParaRPr/>
          </a:p>
          <a:p>
            <a:pPr marL="0" lvl="0" indent="0" algn="l" rtl="0">
              <a:spcBef>
                <a:spcPts val="0"/>
              </a:spcBef>
              <a:spcAft>
                <a:spcPts val="0"/>
              </a:spcAft>
              <a:buNone/>
            </a:pPr>
            <a:r>
              <a:rPr lang="en-US"/>
              <a:t>7. Riordinare le sequenze della storia</a:t>
            </a:r>
            <a:endParaRPr/>
          </a:p>
          <a:p>
            <a:pPr marL="0" lvl="0" indent="0" algn="l" rtl="0">
              <a:spcBef>
                <a:spcPts val="0"/>
              </a:spcBef>
              <a:spcAft>
                <a:spcPts val="0"/>
              </a:spcAft>
              <a:buNone/>
            </a:pPr>
            <a:r>
              <a:rPr lang="en-US"/>
              <a:t>8. Compilare un’ autovalutazione</a:t>
            </a:r>
            <a:endParaRPr/>
          </a:p>
          <a:p>
            <a:pPr marL="0" lvl="0" indent="0" algn="l" rtl="0">
              <a:spcBef>
                <a:spcPts val="0"/>
              </a:spcBef>
              <a:spcAft>
                <a:spcPts val="0"/>
              </a:spcAft>
              <a:buNone/>
            </a:pPr>
            <a:r>
              <a:rPr lang="en-US"/>
              <a:t>9. Comprendere e fare domande con le preposizioni e le “WH words”</a:t>
            </a:r>
            <a:endParaRPr/>
          </a:p>
          <a:p>
            <a:pPr marL="0" lvl="0" indent="0" algn="l" rtl="0">
              <a:spcBef>
                <a:spcPts val="0"/>
              </a:spcBef>
              <a:spcAft>
                <a:spcPts val="0"/>
              </a:spcAft>
              <a:buNone/>
            </a:pPr>
            <a:r>
              <a:rPr lang="en-US"/>
              <a:t>10. Realizzare libri fatti a mano utilizzando materiali di recupero</a:t>
            </a:r>
            <a:endParaRPr/>
          </a:p>
          <a:p>
            <a:pPr marL="0" lvl="0" indent="0" algn="l" rtl="0">
              <a:spcBef>
                <a:spcPts val="0"/>
              </a:spcBef>
              <a:spcAft>
                <a:spcPts val="0"/>
              </a:spcAft>
              <a:buNone/>
            </a:pPr>
            <a:r>
              <a:rPr lang="en-US"/>
              <a:t>ARGOMENTI :</a:t>
            </a:r>
            <a:endParaRPr/>
          </a:p>
          <a:p>
            <a:pPr marL="0" lvl="0" indent="0" algn="l" rtl="0">
              <a:spcBef>
                <a:spcPts val="0"/>
              </a:spcBef>
              <a:spcAft>
                <a:spcPts val="0"/>
              </a:spcAft>
              <a:buNone/>
            </a:pPr>
            <a:r>
              <a:rPr lang="en-US"/>
              <a:t>1. I principali monumenti e luoghi di attrazione londinesi</a:t>
            </a:r>
            <a:endParaRPr/>
          </a:p>
          <a:p>
            <a:pPr marL="0" lvl="0" indent="0" algn="l" rtl="0">
              <a:spcBef>
                <a:spcPts val="0"/>
              </a:spcBef>
              <a:spcAft>
                <a:spcPts val="0"/>
              </a:spcAft>
              <a:buNone/>
            </a:pPr>
            <a:r>
              <a:rPr lang="en-US"/>
              <a:t>2. La famiglia della Regina e le principali figure presenti nella sua vita</a:t>
            </a:r>
            <a:endParaRPr/>
          </a:p>
          <a:p>
            <a:pPr marL="0" lvl="0" indent="0" algn="l" rtl="0">
              <a:spcBef>
                <a:spcPts val="0"/>
              </a:spcBef>
              <a:spcAft>
                <a:spcPts val="0"/>
              </a:spcAft>
              <a:buNone/>
            </a:pPr>
            <a:r>
              <a:rPr lang="en-US"/>
              <a:t>3. La daily routine della Regina</a:t>
            </a:r>
            <a:endParaRPr/>
          </a:p>
          <a:p>
            <a:pPr marL="0" lvl="0" indent="0" algn="l" rtl="0">
              <a:spcBef>
                <a:spcPts val="0"/>
              </a:spcBef>
              <a:spcAft>
                <a:spcPts val="0"/>
              </a:spcAft>
              <a:buNone/>
            </a:pPr>
            <a:r>
              <a:rPr lang="en-US"/>
              <a:t>TEMPISTICA: 8 settimane circa</a:t>
            </a:r>
            <a:endParaRPr/>
          </a:p>
          <a:p>
            <a:pPr marL="0" lvl="0" indent="0" algn="l" rtl="0">
              <a:spcBef>
                <a:spcPts val="0"/>
              </a:spcBef>
              <a:spcAft>
                <a:spcPts val="0"/>
              </a:spcAft>
              <a:buNone/>
            </a:pPr>
            <a:r>
              <a:rPr lang="en-US"/>
              <a:t>VALUTAZIONE: orale,scritta, autovalutazione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19"/>
        <p:cNvGrpSpPr/>
        <p:nvPr/>
      </p:nvGrpSpPr>
      <p:grpSpPr>
        <a:xfrm>
          <a:off x="0" y="0"/>
          <a:ext cx="0" cy="0"/>
          <a:chOff x="0" y="0"/>
          <a:chExt cx="0" cy="0"/>
        </a:xfrm>
      </p:grpSpPr>
      <p:pic>
        <p:nvPicPr>
          <p:cNvPr id="120" name="Google Shape;120;p17"/>
          <p:cNvPicPr preferRelativeResize="0"/>
          <p:nvPr/>
        </p:nvPicPr>
        <p:blipFill>
          <a:blip r:embed="rId3">
            <a:alphaModFix/>
          </a:blip>
          <a:stretch>
            <a:fillRect/>
          </a:stretch>
        </p:blipFill>
        <p:spPr>
          <a:xfrm>
            <a:off x="1874323" y="1550976"/>
            <a:ext cx="5101001" cy="4361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990600" y="5589587"/>
            <a:ext cx="7620000" cy="65881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Bilbo"/>
              <a:buNone/>
            </a:pPr>
            <a:r>
              <a:rPr lang="en-US" sz="2800" b="0" i="0" u="none">
                <a:solidFill>
                  <a:schemeClr val="dk2"/>
                </a:solidFill>
                <a:latin typeface="Bilbo"/>
                <a:ea typeface="Bilbo"/>
                <a:cs typeface="Bilbo"/>
                <a:sym typeface="Bilbo"/>
              </a:rPr>
              <a:t>.</a:t>
            </a:r>
            <a:endParaRPr/>
          </a:p>
        </p:txBody>
      </p:sp>
      <p:sp>
        <p:nvSpPr>
          <p:cNvPr id="126" name="Google Shape;126;p18"/>
          <p:cNvSpPr txBox="1"/>
          <p:nvPr/>
        </p:nvSpPr>
        <p:spPr>
          <a:xfrm>
            <a:off x="1558825" y="547800"/>
            <a:ext cx="6851400" cy="6967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800"/>
              <a:buFont typeface="Bilbo"/>
              <a:buNone/>
            </a:pPr>
            <a:r>
              <a:rPr lang="en-US" sz="1800" b="1">
                <a:solidFill>
                  <a:schemeClr val="dk1"/>
                </a:solidFill>
                <a:latin typeface="Bilbo"/>
                <a:ea typeface="Bilbo"/>
                <a:cs typeface="Bilbo"/>
                <a:sym typeface="Bilbo"/>
              </a:rPr>
              <a:t>THE LESSONS’PLAN</a:t>
            </a:r>
            <a:endParaRPr sz="1800" b="1">
              <a:solidFill>
                <a:schemeClr val="dk1"/>
              </a:solidFill>
              <a:latin typeface="Bilbo"/>
              <a:ea typeface="Bilbo"/>
              <a:cs typeface="Bilbo"/>
              <a:sym typeface="Bilbo"/>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1. Presentazione delle "Prepositions of place", sia quelle già conosciute che le nuove presenti all'interno della storia</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2. Primo ascolto della storia "the Queen's hat" attraverso il video in cui parla l'autore e illustratore Steve Antony</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3. "Word map" alla lavagna con le parole chiave della storia; per i nomi dei monumenti di Londra utilizziamo anche le flashcards con le immagini accanto ai nomi</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4. Hat: disegno del cappello da colorare e incollare sul quaderno</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5. Secondo ascolto della storia letta da noi insegnanti utilizzando il libro</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6. "London tour" virtuale utilizzando le immagini plastificate dei monumenti e un </a:t>
            </a:r>
            <a:r>
              <a:rPr lang="en-US" sz="1500" i="1">
                <a:solidFill>
                  <a:schemeClr val="dk1"/>
                </a:solidFill>
              </a:rPr>
              <a:t>London bus</a:t>
            </a:r>
            <a:r>
              <a:rPr lang="en-US" sz="1500">
                <a:solidFill>
                  <a:schemeClr val="dk1"/>
                </a:solidFill>
              </a:rPr>
              <a:t> per consolidare la conoscenza dei luoghi e monumenti più significativi della città di Londra. Agli alunni poi vengono consegnate le immagini fotocopiate dei monumenti e dei personaggi della storia da incollare sul quaderno e sotto ogni immagine scriviamo o attacchiamo una piccola didascalia</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7. Dopo aver presentato in modo semplice la </a:t>
            </a:r>
            <a:r>
              <a:rPr lang="en-US" sz="1500" i="1">
                <a:solidFill>
                  <a:schemeClr val="dk1"/>
                </a:solidFill>
              </a:rPr>
              <a:t>Royal family</a:t>
            </a:r>
            <a:r>
              <a:rPr lang="en-US" sz="1500">
                <a:solidFill>
                  <a:schemeClr val="dk1"/>
                </a:solidFill>
              </a:rPr>
              <a:t>, guardiamo il video sulla regina Elisabetta e la sua </a:t>
            </a:r>
            <a:r>
              <a:rPr lang="en-US" sz="1500" i="1">
                <a:solidFill>
                  <a:schemeClr val="dk1"/>
                </a:solidFill>
              </a:rPr>
              <a:t>Daily routine</a:t>
            </a:r>
            <a:endParaRPr sz="1500" i="1">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8. Lavoro sul testo: si consegnano ai bambini le sequenze della storia con le frasi da riordinare sul quaderno</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9. Realizzazione del libro fatto a mano (handmade book) con le immagini della storia </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10.Consegna del testo in word e questionario di verifica con le WH questions e risposte a scelta multipla</a:t>
            </a:r>
            <a:endParaRPr sz="150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1500">
                <a:solidFill>
                  <a:schemeClr val="dk1"/>
                </a:solidFill>
              </a:rPr>
              <a:t>11. Autovalutazione degli alunni</a:t>
            </a:r>
            <a:endParaRPr sz="1500">
              <a:solidFill>
                <a:schemeClr val="dk1"/>
              </a:solidFill>
            </a:endParaRPr>
          </a:p>
          <a:p>
            <a:pPr marL="0" marR="0" lvl="0" indent="0" algn="ctr" rtl="0">
              <a:lnSpc>
                <a:spcPct val="100000"/>
              </a:lnSpc>
              <a:spcBef>
                <a:spcPts val="0"/>
              </a:spcBef>
              <a:spcAft>
                <a:spcPts val="0"/>
              </a:spcAft>
              <a:buClr>
                <a:schemeClr val="dk1"/>
              </a:buClr>
              <a:buSzPts val="1800"/>
              <a:buFont typeface="Bilbo"/>
              <a:buNone/>
            </a:pPr>
            <a:endParaRPr sz="1800" b="1">
              <a:solidFill>
                <a:schemeClr val="dk1"/>
              </a:solidFill>
              <a:latin typeface="Bilbo"/>
              <a:ea typeface="Bilbo"/>
              <a:cs typeface="Bilbo"/>
              <a:sym typeface="Bilbo"/>
            </a:endParaRPr>
          </a:p>
          <a:p>
            <a:pPr marL="0" lvl="0" indent="0" algn="l" rtl="0">
              <a:lnSpc>
                <a:spcPct val="115000"/>
              </a:lnSpc>
              <a:spcBef>
                <a:spcPts val="1200"/>
              </a:spcBef>
              <a:spcAft>
                <a:spcPts val="0"/>
              </a:spcAft>
              <a:buNone/>
            </a:pPr>
            <a:r>
              <a:rPr lang="en-US" sz="1100" b="1" i="1" u="sng">
                <a:solidFill>
                  <a:schemeClr val="dk1"/>
                </a:solidFill>
                <a:latin typeface="Comic Sans MS"/>
                <a:ea typeface="Comic Sans MS"/>
                <a:cs typeface="Comic Sans MS"/>
                <a:sym typeface="Comic Sans MS"/>
              </a:rPr>
              <a:t> </a:t>
            </a:r>
            <a:endParaRPr sz="1100" b="1" i="1" u="sng">
              <a:solidFill>
                <a:schemeClr val="dk1"/>
              </a:solidFill>
              <a:latin typeface="Comic Sans MS"/>
              <a:ea typeface="Comic Sans MS"/>
              <a:cs typeface="Comic Sans MS"/>
              <a:sym typeface="Comic Sans MS"/>
            </a:endParaRPr>
          </a:p>
          <a:p>
            <a:pPr marL="0" marR="0" lvl="0" indent="0" algn="l" rtl="0">
              <a:lnSpc>
                <a:spcPct val="100000"/>
              </a:lnSpc>
              <a:spcBef>
                <a:spcPts val="1200"/>
              </a:spcBef>
              <a:spcAft>
                <a:spcPts val="0"/>
              </a:spcAft>
              <a:buNone/>
            </a:pPr>
            <a:endParaRPr sz="1800" b="1" i="0" u="none">
              <a:solidFill>
                <a:schemeClr val="dk1"/>
              </a:solidFill>
              <a:latin typeface="Bilbo"/>
              <a:ea typeface="Bilbo"/>
              <a:cs typeface="Bilbo"/>
              <a:sym typeface="Bilb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971550" y="404812"/>
            <a:ext cx="7632600" cy="115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t> Prepositions of place</a:t>
            </a:r>
            <a:endParaRPr/>
          </a:p>
        </p:txBody>
      </p:sp>
      <p:pic>
        <p:nvPicPr>
          <p:cNvPr id="132" name="Google Shape;132;p19"/>
          <p:cNvPicPr preferRelativeResize="0"/>
          <p:nvPr/>
        </p:nvPicPr>
        <p:blipFill>
          <a:blip r:embed="rId3">
            <a:alphaModFix/>
          </a:blip>
          <a:stretch>
            <a:fillRect/>
          </a:stretch>
        </p:blipFill>
        <p:spPr>
          <a:xfrm>
            <a:off x="1590375" y="1702775"/>
            <a:ext cx="2859276" cy="4850425"/>
          </a:xfrm>
          <a:prstGeom prst="rect">
            <a:avLst/>
          </a:prstGeom>
          <a:noFill/>
          <a:ln>
            <a:noFill/>
          </a:ln>
        </p:spPr>
      </p:pic>
      <p:pic>
        <p:nvPicPr>
          <p:cNvPr id="133" name="Google Shape;133;p19"/>
          <p:cNvPicPr preferRelativeResize="0"/>
          <p:nvPr/>
        </p:nvPicPr>
        <p:blipFill>
          <a:blip r:embed="rId4">
            <a:alphaModFix/>
          </a:blip>
          <a:stretch>
            <a:fillRect/>
          </a:stretch>
        </p:blipFill>
        <p:spPr>
          <a:xfrm>
            <a:off x="4629650" y="1702775"/>
            <a:ext cx="3180226" cy="48504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1187450" y="620712"/>
            <a:ext cx="7499350" cy="58324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Ascolto della storia </a:t>
            </a:r>
            <a:r>
              <a:rPr lang="en-US" sz="3200" u="sng">
                <a:solidFill>
                  <a:schemeClr val="hlink"/>
                </a:solidFill>
                <a:hlinkClick r:id="rId3"/>
              </a:rPr>
              <a:t>https://www.open-minds.it/blog/storytelling-the-queens-hat/?fbclid=IwAR3kz_Cx3NI7I2AvKtnbP3pGlubT_GRz55r3AEHawpdOO7qhVTG-hKKVkRM</a:t>
            </a:r>
            <a:endParaRPr sz="3200"/>
          </a:p>
          <a:p>
            <a:pPr marL="0" lvl="0" indent="0" algn="l" rtl="0">
              <a:spcBef>
                <a:spcPts val="0"/>
              </a:spcBef>
              <a:spcAft>
                <a:spcPts val="0"/>
              </a:spcAft>
              <a:buNone/>
            </a:pPr>
            <a:endParaRPr sz="3200"/>
          </a:p>
          <a:p>
            <a:pPr marL="0" lvl="0" indent="0" algn="l" rtl="0">
              <a:spcBef>
                <a:spcPts val="0"/>
              </a:spcBef>
              <a:spcAft>
                <a:spcPts val="0"/>
              </a:spcAft>
              <a:buNone/>
            </a:pP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1116000" y="322900"/>
            <a:ext cx="7570800" cy="897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00"/>
              <a:buFont typeface="Bilbo"/>
              <a:buNone/>
            </a:pPr>
            <a:br>
              <a:rPr lang="en-US" sz="2800" b="0" i="0" u="none">
                <a:solidFill>
                  <a:schemeClr val="dk2"/>
                </a:solidFill>
                <a:latin typeface="Bilbo"/>
                <a:ea typeface="Bilbo"/>
                <a:cs typeface="Bilbo"/>
                <a:sym typeface="Bilbo"/>
              </a:rPr>
            </a:br>
            <a:r>
              <a:rPr lang="en-US" sz="4100" b="1">
                <a:latin typeface="Comic Sans MS"/>
                <a:ea typeface="Comic Sans MS"/>
                <a:cs typeface="Comic Sans MS"/>
                <a:sym typeface="Comic Sans MS"/>
              </a:rPr>
              <a:t>WORD MAP</a:t>
            </a:r>
            <a:endParaRPr sz="5700" b="1">
              <a:latin typeface="Comic Sans MS"/>
              <a:ea typeface="Comic Sans MS"/>
              <a:cs typeface="Comic Sans MS"/>
              <a:sym typeface="Comic Sans MS"/>
            </a:endParaRPr>
          </a:p>
        </p:txBody>
      </p:sp>
      <p:sp>
        <p:nvSpPr>
          <p:cNvPr id="144" name="Google Shape;144;p21"/>
          <p:cNvSpPr txBox="1">
            <a:spLocks noGrp="1"/>
          </p:cNvSpPr>
          <p:nvPr>
            <p:ph type="body" idx="1"/>
          </p:nvPr>
        </p:nvSpPr>
        <p:spPr>
          <a:xfrm>
            <a:off x="971550" y="1700212"/>
            <a:ext cx="76200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    </a:t>
            </a:r>
            <a:endParaRPr/>
          </a:p>
          <a:p>
            <a:pPr marL="342900" lvl="0" indent="-215900" algn="l" rtl="0">
              <a:spcBef>
                <a:spcPts val="400"/>
              </a:spcBef>
              <a:spcAft>
                <a:spcPts val="0"/>
              </a:spcAft>
              <a:buClr>
                <a:schemeClr val="dk1"/>
              </a:buClr>
              <a:buSzPts val="2000"/>
              <a:buFont typeface="Times New Roman"/>
              <a:buNone/>
            </a:pPr>
            <a:endParaRPr sz="2000" b="0" i="0" u="none">
              <a:solidFill>
                <a:schemeClr val="dk1"/>
              </a:solidFill>
              <a:latin typeface="Bilbo"/>
              <a:ea typeface="Bilbo"/>
              <a:cs typeface="Bilbo"/>
              <a:sym typeface="Bilbo"/>
            </a:endParaRPr>
          </a:p>
        </p:txBody>
      </p:sp>
      <p:pic>
        <p:nvPicPr>
          <p:cNvPr id="145" name="Google Shape;145;p21"/>
          <p:cNvPicPr preferRelativeResize="0"/>
          <p:nvPr/>
        </p:nvPicPr>
        <p:blipFill>
          <a:blip r:embed="rId3">
            <a:alphaModFix/>
          </a:blip>
          <a:stretch>
            <a:fillRect/>
          </a:stretch>
        </p:blipFill>
        <p:spPr>
          <a:xfrm>
            <a:off x="1696225" y="1509600"/>
            <a:ext cx="6410350" cy="4752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06D58"/>
        </a:solidFill>
        <a:effectLst/>
      </p:bgPr>
    </p:bg>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1042975" y="322900"/>
            <a:ext cx="7620000" cy="1265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2800"/>
              <a:buFont typeface="Bilbo"/>
              <a:buNone/>
            </a:pPr>
            <a:endParaRPr sz="2800" b="1">
              <a:latin typeface="Bilbo"/>
              <a:ea typeface="Bilbo"/>
              <a:cs typeface="Bilbo"/>
              <a:sym typeface="Bilbo"/>
            </a:endParaRPr>
          </a:p>
          <a:p>
            <a:pPr marL="0" lvl="0" indent="0" algn="l" rtl="0">
              <a:lnSpc>
                <a:spcPct val="100000"/>
              </a:lnSpc>
              <a:spcBef>
                <a:spcPts val="0"/>
              </a:spcBef>
              <a:spcAft>
                <a:spcPts val="0"/>
              </a:spcAft>
              <a:buClr>
                <a:schemeClr val="dk2"/>
              </a:buClr>
              <a:buSzPts val="2800"/>
              <a:buFont typeface="Bilbo"/>
              <a:buNone/>
            </a:pPr>
            <a:endParaRPr sz="2800" b="1">
              <a:latin typeface="Bilbo"/>
              <a:ea typeface="Bilbo"/>
              <a:cs typeface="Bilbo"/>
              <a:sym typeface="Bilbo"/>
            </a:endParaRPr>
          </a:p>
          <a:p>
            <a:pPr marL="0" lvl="0" indent="0" algn="ctr" rtl="0">
              <a:lnSpc>
                <a:spcPct val="100000"/>
              </a:lnSpc>
              <a:spcBef>
                <a:spcPts val="0"/>
              </a:spcBef>
              <a:spcAft>
                <a:spcPts val="0"/>
              </a:spcAft>
              <a:buClr>
                <a:schemeClr val="dk2"/>
              </a:buClr>
              <a:buSzPts val="2800"/>
              <a:buFont typeface="Bilbo"/>
              <a:buNone/>
            </a:pPr>
            <a:r>
              <a:rPr lang="en-US" sz="3100" b="1">
                <a:latin typeface="Bilbo"/>
                <a:ea typeface="Bilbo"/>
                <a:cs typeface="Bilbo"/>
                <a:sym typeface="Bilbo"/>
              </a:rPr>
              <a:t>ACTIVITIES WITH PREPOSITIONS</a:t>
            </a:r>
            <a:br>
              <a:rPr lang="en-US" sz="2800" b="1" i="0" u="none">
                <a:solidFill>
                  <a:schemeClr val="dk2"/>
                </a:solidFill>
                <a:latin typeface="Bilbo"/>
                <a:ea typeface="Bilbo"/>
                <a:cs typeface="Bilbo"/>
                <a:sym typeface="Bilbo"/>
              </a:rPr>
            </a:br>
            <a:br>
              <a:rPr lang="en-US" sz="2800" b="0" i="0" u="none">
                <a:solidFill>
                  <a:schemeClr val="dk2"/>
                </a:solidFill>
                <a:latin typeface="Times New Roman"/>
                <a:ea typeface="Times New Roman"/>
                <a:cs typeface="Times New Roman"/>
                <a:sym typeface="Times New Roman"/>
              </a:rPr>
            </a:br>
            <a:endParaRPr/>
          </a:p>
        </p:txBody>
      </p:sp>
      <p:pic>
        <p:nvPicPr>
          <p:cNvPr id="151" name="Google Shape;151;p22"/>
          <p:cNvPicPr preferRelativeResize="0"/>
          <p:nvPr/>
        </p:nvPicPr>
        <p:blipFill>
          <a:blip r:embed="rId3">
            <a:alphaModFix/>
          </a:blip>
          <a:stretch>
            <a:fillRect/>
          </a:stretch>
        </p:blipFill>
        <p:spPr>
          <a:xfrm>
            <a:off x="911087" y="3880872"/>
            <a:ext cx="3779024" cy="2667678"/>
          </a:xfrm>
          <a:prstGeom prst="rect">
            <a:avLst/>
          </a:prstGeom>
          <a:noFill/>
          <a:ln>
            <a:noFill/>
          </a:ln>
        </p:spPr>
      </p:pic>
      <p:pic>
        <p:nvPicPr>
          <p:cNvPr id="152" name="Google Shape;152;p22"/>
          <p:cNvPicPr preferRelativeResize="0"/>
          <p:nvPr/>
        </p:nvPicPr>
        <p:blipFill>
          <a:blip r:embed="rId4">
            <a:alphaModFix/>
          </a:blip>
          <a:stretch>
            <a:fillRect/>
          </a:stretch>
        </p:blipFill>
        <p:spPr>
          <a:xfrm>
            <a:off x="960200" y="1210575"/>
            <a:ext cx="3680799" cy="2760576"/>
          </a:xfrm>
          <a:prstGeom prst="rect">
            <a:avLst/>
          </a:prstGeom>
          <a:noFill/>
          <a:ln>
            <a:noFill/>
          </a:ln>
        </p:spPr>
      </p:pic>
      <p:pic>
        <p:nvPicPr>
          <p:cNvPr id="153" name="Google Shape;153;p22"/>
          <p:cNvPicPr preferRelativeResize="0"/>
          <p:nvPr/>
        </p:nvPicPr>
        <p:blipFill>
          <a:blip r:embed="rId5">
            <a:alphaModFix/>
          </a:blip>
          <a:stretch>
            <a:fillRect/>
          </a:stretch>
        </p:blipFill>
        <p:spPr>
          <a:xfrm>
            <a:off x="4767450" y="1102825"/>
            <a:ext cx="3556900" cy="2667675"/>
          </a:xfrm>
          <a:prstGeom prst="rect">
            <a:avLst/>
          </a:prstGeom>
          <a:noFill/>
          <a:ln>
            <a:noFill/>
          </a:ln>
        </p:spPr>
      </p:pic>
      <p:pic>
        <p:nvPicPr>
          <p:cNvPr id="154" name="Google Shape;154;p22"/>
          <p:cNvPicPr preferRelativeResize="0"/>
          <p:nvPr/>
        </p:nvPicPr>
        <p:blipFill>
          <a:blip r:embed="rId6">
            <a:alphaModFix/>
          </a:blip>
          <a:stretch>
            <a:fillRect/>
          </a:stretch>
        </p:blipFill>
        <p:spPr>
          <a:xfrm>
            <a:off x="4750289" y="3801824"/>
            <a:ext cx="3912686" cy="2667676"/>
          </a:xfrm>
          <a:prstGeom prst="rect">
            <a:avLst/>
          </a:prstGeom>
          <a:noFill/>
          <a:ln>
            <a:noFill/>
          </a:ln>
        </p:spPr>
      </p:pic>
    </p:spTree>
  </p:cSld>
  <p:clrMapOvr>
    <a:masterClrMapping/>
  </p:clrMapOvr>
</p:sld>
</file>

<file path=ppt/theme/theme1.xml><?xml version="1.0" encoding="utf-8"?>
<a:theme xmlns:a="http://schemas.openxmlformats.org/drawingml/2006/main" name="1_Blocco a righe">
  <a:themeElements>
    <a:clrScheme name="Blocco a righe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occo a righe">
  <a:themeElements>
    <a:clrScheme name="Blocco a righe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916</Words>
  <Application>Microsoft Office PowerPoint</Application>
  <PresentationFormat>Presentazione su schermo (4:3)</PresentationFormat>
  <Paragraphs>121</Paragraphs>
  <Slides>22</Slides>
  <Notes>22</Notes>
  <HiddenSlides>0</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22</vt:i4>
      </vt:variant>
    </vt:vector>
  </HeadingPairs>
  <TitlesOfParts>
    <vt:vector size="29" baseType="lpstr">
      <vt:lpstr>Times New Roman</vt:lpstr>
      <vt:lpstr>Arial</vt:lpstr>
      <vt:lpstr>Bilbo</vt:lpstr>
      <vt:lpstr>Comic Sans MS</vt:lpstr>
      <vt:lpstr>Noto Sans Symbols</vt:lpstr>
      <vt:lpstr>1_Blocco a righe</vt:lpstr>
      <vt:lpstr>Blocco a righe</vt:lpstr>
      <vt:lpstr>Presentazione standard di PowerPoint</vt:lpstr>
      <vt:lpstr>THE QUEEN’S HAT</vt:lpstr>
      <vt:lpstr>Presentazione standard di PowerPoint</vt:lpstr>
      <vt:lpstr>Presentazione standard di PowerPoint</vt:lpstr>
      <vt:lpstr>.</vt:lpstr>
      <vt:lpstr> Prepositions of place</vt:lpstr>
      <vt:lpstr>Ascolto della storia https://www.open-minds.it/blog/storytelling-the-queens-hat/?fbclid=IwAR3kz_Cx3NI7I2AvKtnbP3pGlubT_GRz55r3AEHawpdOO7qhVTG-hKKVkRM  </vt:lpstr>
      <vt:lpstr> WORD MAP</vt:lpstr>
      <vt:lpstr>  ACTIVITIES WITH PREPOSITIONS  </vt:lpstr>
      <vt:lpstr> A NICE SONG AND THE MAP OF LONDON</vt:lpstr>
      <vt:lpstr>Presentazione standard di PowerPoint</vt:lpstr>
      <vt:lpstr>A royal daily routine: https://youtu.be/X0MadlOXte0</vt:lpstr>
      <vt:lpstr>Put the sequences in the correct order</vt:lpstr>
      <vt:lpstr>The handmade books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Flora Nardone</dc:creator>
  <cp:lastModifiedBy>Flora Nardone</cp:lastModifiedBy>
  <cp:revision>1</cp:revision>
  <dcterms:modified xsi:type="dcterms:W3CDTF">2023-06-29T15:42:35Z</dcterms:modified>
</cp:coreProperties>
</file>